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drawing5.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quickStyle1.xml" ContentType="application/vnd.openxmlformats-officedocument.drawingml.diagramStyle+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layout2.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5.xml" ContentType="application/vnd.openxmlformats-officedocument.drawingml.diagramStyle+xml"/>
  <Override PartName="/ppt/diagrams/layout5.xml" ContentType="application/vnd.openxmlformats-officedocument.drawingml.diagram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diagrams/drawing4.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24"/>
  </p:notesMasterIdLst>
  <p:handoutMasterIdLst>
    <p:handoutMasterId r:id="rId25"/>
  </p:handoutMasterIdLst>
  <p:sldIdLst>
    <p:sldId id="355" r:id="rId2"/>
    <p:sldId id="399" r:id="rId3"/>
    <p:sldId id="363" r:id="rId4"/>
    <p:sldId id="356" r:id="rId5"/>
    <p:sldId id="415" r:id="rId6"/>
    <p:sldId id="401" r:id="rId7"/>
    <p:sldId id="416" r:id="rId8"/>
    <p:sldId id="420" r:id="rId9"/>
    <p:sldId id="413" r:id="rId10"/>
    <p:sldId id="419" r:id="rId11"/>
    <p:sldId id="398" r:id="rId12"/>
    <p:sldId id="397" r:id="rId13"/>
    <p:sldId id="418" r:id="rId14"/>
    <p:sldId id="405" r:id="rId15"/>
    <p:sldId id="417" r:id="rId16"/>
    <p:sldId id="358" r:id="rId17"/>
    <p:sldId id="365" r:id="rId18"/>
    <p:sldId id="423" r:id="rId19"/>
    <p:sldId id="421" r:id="rId20"/>
    <p:sldId id="387" r:id="rId21"/>
    <p:sldId id="376" r:id="rId22"/>
    <p:sldId id="385" r:id="rId23"/>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1pPr>
    <a:lvl2pPr marL="4572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2pPr>
    <a:lvl3pPr marL="9144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3pPr>
    <a:lvl4pPr marL="13716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4pPr>
    <a:lvl5pPr marL="18288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5pPr>
    <a:lvl6pPr marL="22860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6pPr>
    <a:lvl7pPr marL="27432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7pPr>
    <a:lvl8pPr marL="32004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8pPr>
    <a:lvl9pPr marL="36576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p15:guide id="1" orient="horz" pos="3960" userDrawn="1">
          <p15:clr>
            <a:srgbClr val="A4A3A4"/>
          </p15:clr>
        </p15:guide>
        <p15:guide id="2" pos="2904" userDrawn="1">
          <p15:clr>
            <a:srgbClr val="A4A3A4"/>
          </p15:clr>
        </p15:guide>
        <p15:guide id="3" pos="5496" userDrawn="1">
          <p15:clr>
            <a:srgbClr val="A4A3A4"/>
          </p15:clr>
        </p15:guide>
        <p15:guide id="4" orient="horz" pos="1344" userDrawn="1">
          <p15:clr>
            <a:srgbClr val="A4A3A4"/>
          </p15:clr>
        </p15:guide>
        <p15:guide id="5" orient="horz" pos="1680" userDrawn="1">
          <p15:clr>
            <a:srgbClr val="A4A3A4"/>
          </p15:clr>
        </p15:guide>
        <p15:guide id="6" orient="horz" pos="2712" userDrawn="1">
          <p15:clr>
            <a:srgbClr val="A4A3A4"/>
          </p15:clr>
        </p15:guide>
        <p15:guide id="7" pos="312" userDrawn="1">
          <p15:clr>
            <a:srgbClr val="A4A3A4"/>
          </p15:clr>
        </p15:guide>
        <p15:guide id="8" orient="horz" pos="984" userDrawn="1">
          <p15:clr>
            <a:srgbClr val="A4A3A4"/>
          </p15:clr>
        </p15:guide>
        <p15:guide id="9" pos="32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Pierson" initials="M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8DE"/>
    <a:srgbClr val="009BA7"/>
    <a:srgbClr val="7D7D7A"/>
    <a:srgbClr val="F5BD47"/>
    <a:srgbClr val="3E3935"/>
    <a:srgbClr val="D2282E"/>
    <a:srgbClr val="F4C8C9"/>
    <a:srgbClr val="D9FCFF"/>
    <a:srgbClr val="CBDEE1"/>
    <a:srgbClr val="FCE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755" autoAdjust="0"/>
  </p:normalViewPr>
  <p:slideViewPr>
    <p:cSldViewPr snapToGrid="0">
      <p:cViewPr varScale="1">
        <p:scale>
          <a:sx n="56" d="100"/>
          <a:sy n="56" d="100"/>
        </p:scale>
        <p:origin x="1517" y="48"/>
      </p:cViewPr>
      <p:guideLst>
        <p:guide orient="horz" pos="3960"/>
        <p:guide pos="2904"/>
        <p:guide pos="5496"/>
        <p:guide orient="horz" pos="1344"/>
        <p:guide orient="horz" pos="1680"/>
        <p:guide orient="horz" pos="2712"/>
        <p:guide pos="312"/>
        <p:guide orient="horz" pos="984"/>
        <p:guide pos="32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0" d="100"/>
          <a:sy n="100" d="100"/>
        </p:scale>
        <p:origin x="-4158"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E83CE-8845-42A7-BF63-ADECD7A266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DE7E9CE-0047-4F86-AD92-ED592A39C256}">
      <dgm:prSet phldrT="[Text]" custT="1"/>
      <dgm:spPr>
        <a:solidFill>
          <a:srgbClr val="F5BD47"/>
        </a:solidFill>
        <a:ln>
          <a:solidFill>
            <a:srgbClr val="F5BD47"/>
          </a:solidFill>
        </a:ln>
      </dgm:spPr>
      <dgm:t>
        <a:bodyPr/>
        <a:lstStyle/>
        <a:p>
          <a:r>
            <a:rPr lang="en-US" sz="2400" b="1" dirty="0"/>
            <a:t>Child Life</a:t>
          </a:r>
        </a:p>
      </dgm:t>
    </dgm:pt>
    <dgm:pt modelId="{76E77D48-6839-4EF3-8E0F-24E544CFB29F}" type="parTrans" cxnId="{D18C9871-A68C-421E-A718-4C24CDD89406}">
      <dgm:prSet/>
      <dgm:spPr/>
      <dgm:t>
        <a:bodyPr/>
        <a:lstStyle/>
        <a:p>
          <a:endParaRPr lang="en-US"/>
        </a:p>
      </dgm:t>
    </dgm:pt>
    <dgm:pt modelId="{E0A4C599-7EAC-4EA0-BB0D-E1D1A8AA699C}" type="sibTrans" cxnId="{D18C9871-A68C-421E-A718-4C24CDD89406}">
      <dgm:prSet/>
      <dgm:spPr/>
      <dgm:t>
        <a:bodyPr/>
        <a:lstStyle/>
        <a:p>
          <a:endParaRPr lang="en-US"/>
        </a:p>
      </dgm:t>
    </dgm:pt>
    <dgm:pt modelId="{7D853C62-2500-4C34-B31D-574C8BD0D266}">
      <dgm:prSet phldrT="[Text]" custT="1"/>
      <dgm:spPr>
        <a:solidFill>
          <a:srgbClr val="F5BD47">
            <a:alpha val="20000"/>
          </a:srgbClr>
        </a:solidFill>
        <a:ln>
          <a:solidFill>
            <a:srgbClr val="F5BD47">
              <a:alpha val="20000"/>
            </a:srgbClr>
          </a:solidFill>
        </a:ln>
      </dgm:spPr>
      <dgm:t>
        <a:bodyPr anchor="ctr" anchorCtr="0"/>
        <a:lstStyle/>
        <a:p>
          <a:pPr>
            <a:spcAft>
              <a:spcPts val="1200"/>
            </a:spcAft>
          </a:pPr>
          <a:r>
            <a:rPr lang="en-US" sz="1800" dirty="0"/>
            <a:t>Elect in increments of $1,000, subject to a maximum of $10,000, $15,000, or $20,000                                       </a:t>
          </a:r>
          <a:r>
            <a:rPr lang="en-US" sz="1600" dirty="0"/>
            <a:t>(not to exceed 100% of employee’s total basic and supplemental amount)</a:t>
          </a:r>
        </a:p>
      </dgm:t>
    </dgm:pt>
    <dgm:pt modelId="{47DD802C-530C-4471-86FB-9C56923E92E8}" type="parTrans" cxnId="{48EED8AD-C687-47CB-9035-6C3E74AE51A1}">
      <dgm:prSet/>
      <dgm:spPr/>
      <dgm:t>
        <a:bodyPr/>
        <a:lstStyle/>
        <a:p>
          <a:endParaRPr lang="en-US"/>
        </a:p>
      </dgm:t>
    </dgm:pt>
    <dgm:pt modelId="{8B6E6408-B21E-4F01-A2BE-0863D1802458}" type="sibTrans" cxnId="{48EED8AD-C687-47CB-9035-6C3E74AE51A1}">
      <dgm:prSet/>
      <dgm:spPr/>
      <dgm:t>
        <a:bodyPr/>
        <a:lstStyle/>
        <a:p>
          <a:endParaRPr lang="en-US"/>
        </a:p>
      </dgm:t>
    </dgm:pt>
    <dgm:pt modelId="{5B7046F7-84FB-4CD3-8991-46C32FDFEB1D}">
      <dgm:prSet phldrT="[Text]" custT="1"/>
      <dgm:spPr>
        <a:solidFill>
          <a:srgbClr val="F5BD47">
            <a:alpha val="20000"/>
          </a:srgbClr>
        </a:solidFill>
        <a:ln>
          <a:solidFill>
            <a:srgbClr val="F5BD47">
              <a:alpha val="20000"/>
            </a:srgbClr>
          </a:solidFill>
        </a:ln>
      </dgm:spPr>
      <dgm:t>
        <a:bodyPr anchor="ctr" anchorCtr="0"/>
        <a:lstStyle/>
        <a:p>
          <a:pPr>
            <a:spcAft>
              <a:spcPts val="1200"/>
            </a:spcAft>
          </a:pPr>
          <a:r>
            <a:rPr lang="en-US" sz="1800" dirty="0"/>
            <a:t>Live birth to age 26</a:t>
          </a:r>
        </a:p>
      </dgm:t>
    </dgm:pt>
    <dgm:pt modelId="{76B1BA6D-4CC7-4E8C-9407-D5D11A74EB01}" type="sibTrans" cxnId="{6946D030-81BA-463A-AC64-9EF4493D2FD7}">
      <dgm:prSet/>
      <dgm:spPr/>
      <dgm:t>
        <a:bodyPr/>
        <a:lstStyle/>
        <a:p>
          <a:endParaRPr lang="en-US"/>
        </a:p>
      </dgm:t>
    </dgm:pt>
    <dgm:pt modelId="{D4CA52E5-79CA-484E-9E1E-FC3F7C62743C}" type="parTrans" cxnId="{6946D030-81BA-463A-AC64-9EF4493D2FD7}">
      <dgm:prSet/>
      <dgm:spPr/>
      <dgm:t>
        <a:bodyPr/>
        <a:lstStyle/>
        <a:p>
          <a:endParaRPr lang="en-US"/>
        </a:p>
      </dgm:t>
    </dgm:pt>
    <dgm:pt modelId="{10533721-23FD-4BB9-8E26-FBBA8BE5E74B}">
      <dgm:prSet phldrT="[Text]" custT="1"/>
      <dgm:spPr>
        <a:solidFill>
          <a:srgbClr val="F5BD47">
            <a:alpha val="20000"/>
          </a:srgbClr>
        </a:solidFill>
        <a:ln>
          <a:solidFill>
            <a:srgbClr val="F5BD47">
              <a:alpha val="20000"/>
            </a:srgbClr>
          </a:solidFill>
        </a:ln>
      </dgm:spPr>
      <dgm:t>
        <a:bodyPr anchor="ctr" anchorCtr="0"/>
        <a:lstStyle/>
        <a:p>
          <a:pPr>
            <a:spcAft>
              <a:spcPts val="1200"/>
            </a:spcAft>
          </a:pPr>
          <a:r>
            <a:rPr lang="en-US" sz="1800" dirty="0"/>
            <a:t>First newborn child benefit*</a:t>
          </a:r>
        </a:p>
      </dgm:t>
    </dgm:pt>
    <dgm:pt modelId="{E0B656D6-0240-4BAC-8943-FF53E87C5D2B}" type="sibTrans" cxnId="{4176BC8D-B6F7-4F6A-A650-0C71C76B07BF}">
      <dgm:prSet/>
      <dgm:spPr/>
      <dgm:t>
        <a:bodyPr/>
        <a:lstStyle/>
        <a:p>
          <a:endParaRPr lang="en-US"/>
        </a:p>
      </dgm:t>
    </dgm:pt>
    <dgm:pt modelId="{B0D4370F-6B73-4598-BE8C-0E53BFC454F1}" type="parTrans" cxnId="{4176BC8D-B6F7-4F6A-A650-0C71C76B07BF}">
      <dgm:prSet/>
      <dgm:spPr/>
      <dgm:t>
        <a:bodyPr/>
        <a:lstStyle/>
        <a:p>
          <a:endParaRPr lang="en-US"/>
        </a:p>
      </dgm:t>
    </dgm:pt>
    <dgm:pt modelId="{82EB8820-987B-426F-B501-51F560E64E63}">
      <dgm:prSet phldrT="[Text]" custT="1"/>
      <dgm:spPr>
        <a:solidFill>
          <a:schemeClr val="bg1">
            <a:alpha val="20000"/>
          </a:schemeClr>
        </a:solidFill>
        <a:ln>
          <a:solidFill>
            <a:schemeClr val="bg1">
              <a:alpha val="20000"/>
            </a:schemeClr>
          </a:solidFill>
        </a:ln>
      </dgm:spPr>
      <dgm:t>
        <a:bodyPr/>
        <a:lstStyle/>
        <a:p>
          <a:endParaRPr lang="en-US" sz="2800" b="1" dirty="0"/>
        </a:p>
      </dgm:t>
    </dgm:pt>
    <dgm:pt modelId="{76EE7AF2-C3A2-425E-950A-263A1BE08480}" type="sibTrans" cxnId="{7163C021-2036-4219-97F8-FC6348081450}">
      <dgm:prSet/>
      <dgm:spPr/>
      <dgm:t>
        <a:bodyPr/>
        <a:lstStyle/>
        <a:p>
          <a:endParaRPr lang="en-US"/>
        </a:p>
      </dgm:t>
    </dgm:pt>
    <dgm:pt modelId="{A7B42590-9FAC-43FD-814A-2DF221C039FF}" type="parTrans" cxnId="{7163C021-2036-4219-97F8-FC6348081450}">
      <dgm:prSet/>
      <dgm:spPr/>
      <dgm:t>
        <a:bodyPr/>
        <a:lstStyle/>
        <a:p>
          <a:endParaRPr lang="en-US"/>
        </a:p>
      </dgm:t>
    </dgm:pt>
    <dgm:pt modelId="{258A22F9-E81B-4831-9267-D54AAE87EE4B}" type="pres">
      <dgm:prSet presAssocID="{F07E83CE-8845-42A7-BF63-ADECD7A266D2}" presName="Name0" presStyleCnt="0">
        <dgm:presLayoutVars>
          <dgm:dir/>
          <dgm:animLvl val="lvl"/>
          <dgm:resizeHandles val="exact"/>
        </dgm:presLayoutVars>
      </dgm:prSet>
      <dgm:spPr/>
      <dgm:t>
        <a:bodyPr/>
        <a:lstStyle/>
        <a:p>
          <a:endParaRPr lang="en-US"/>
        </a:p>
      </dgm:t>
    </dgm:pt>
    <dgm:pt modelId="{58AF34B2-C5DD-432D-BA6E-A651413C5F4A}" type="pres">
      <dgm:prSet presAssocID="{3DE7E9CE-0047-4F86-AD92-ED592A39C256}" presName="composite" presStyleCnt="0"/>
      <dgm:spPr/>
    </dgm:pt>
    <dgm:pt modelId="{84982862-79C5-40B5-9C70-95FCF84445A0}" type="pres">
      <dgm:prSet presAssocID="{3DE7E9CE-0047-4F86-AD92-ED592A39C256}" presName="parTx" presStyleLbl="alignNode1" presStyleIdx="0" presStyleCnt="2" custScaleY="74504" custLinFactNeighborY="-14439">
        <dgm:presLayoutVars>
          <dgm:chMax val="0"/>
          <dgm:chPref val="0"/>
          <dgm:bulletEnabled val="1"/>
        </dgm:presLayoutVars>
      </dgm:prSet>
      <dgm:spPr/>
      <dgm:t>
        <a:bodyPr/>
        <a:lstStyle/>
        <a:p>
          <a:endParaRPr lang="en-US"/>
        </a:p>
      </dgm:t>
    </dgm:pt>
    <dgm:pt modelId="{39D612B3-7374-4DF6-ADD8-FF87A168B140}" type="pres">
      <dgm:prSet presAssocID="{3DE7E9CE-0047-4F86-AD92-ED592A39C256}" presName="desTx" presStyleLbl="alignAccFollowNode1" presStyleIdx="0" presStyleCnt="2" custLinFactNeighborY="410">
        <dgm:presLayoutVars>
          <dgm:bulletEnabled val="1"/>
        </dgm:presLayoutVars>
      </dgm:prSet>
      <dgm:spPr/>
      <dgm:t>
        <a:bodyPr/>
        <a:lstStyle/>
        <a:p>
          <a:endParaRPr lang="en-US"/>
        </a:p>
      </dgm:t>
    </dgm:pt>
    <dgm:pt modelId="{D8AE3C9B-07A4-4A8E-B5A1-132BA80AEAE9}" type="pres">
      <dgm:prSet presAssocID="{E0A4C599-7EAC-4EA0-BB0D-E1D1A8AA699C}" presName="space" presStyleCnt="0"/>
      <dgm:spPr/>
    </dgm:pt>
    <dgm:pt modelId="{0D57BBB3-0FEB-429B-BFA6-5DB3B2DD12E2}" type="pres">
      <dgm:prSet presAssocID="{82EB8820-987B-426F-B501-51F560E64E63}" presName="composite" presStyleCnt="0"/>
      <dgm:spPr/>
    </dgm:pt>
    <dgm:pt modelId="{1E6FAA89-8979-41E8-AE89-555296A7745F}" type="pres">
      <dgm:prSet presAssocID="{82EB8820-987B-426F-B501-51F560E64E63}" presName="parTx" presStyleLbl="alignNode1" presStyleIdx="1" presStyleCnt="2" custScaleY="74504" custLinFactNeighborY="-14439">
        <dgm:presLayoutVars>
          <dgm:chMax val="0"/>
          <dgm:chPref val="0"/>
          <dgm:bulletEnabled val="1"/>
        </dgm:presLayoutVars>
      </dgm:prSet>
      <dgm:spPr/>
      <dgm:t>
        <a:bodyPr/>
        <a:lstStyle/>
        <a:p>
          <a:endParaRPr lang="en-US"/>
        </a:p>
      </dgm:t>
    </dgm:pt>
    <dgm:pt modelId="{B5EB3E5C-BE40-411B-A7A8-27CA9378EC48}" type="pres">
      <dgm:prSet presAssocID="{82EB8820-987B-426F-B501-51F560E64E63}" presName="desTx" presStyleLbl="alignAccFollowNode1" presStyleIdx="1" presStyleCnt="2" custLinFactNeighborY="410">
        <dgm:presLayoutVars>
          <dgm:bulletEnabled val="1"/>
        </dgm:presLayoutVars>
      </dgm:prSet>
      <dgm:spPr>
        <a:noFill/>
        <a:ln>
          <a:noFill/>
        </a:ln>
      </dgm:spPr>
    </dgm:pt>
  </dgm:ptLst>
  <dgm:cxnLst>
    <dgm:cxn modelId="{4176BC8D-B6F7-4F6A-A650-0C71C76B07BF}" srcId="{3DE7E9CE-0047-4F86-AD92-ED592A39C256}" destId="{10533721-23FD-4BB9-8E26-FBBA8BE5E74B}" srcOrd="2" destOrd="0" parTransId="{B0D4370F-6B73-4598-BE8C-0E53BFC454F1}" sibTransId="{E0B656D6-0240-4BAC-8943-FF53E87C5D2B}"/>
    <dgm:cxn modelId="{73916E14-3FFD-436D-B7E6-18FAB7068D4A}" type="presOf" srcId="{82EB8820-987B-426F-B501-51F560E64E63}" destId="{1E6FAA89-8979-41E8-AE89-555296A7745F}" srcOrd="0" destOrd="0" presId="urn:microsoft.com/office/officeart/2005/8/layout/hList1"/>
    <dgm:cxn modelId="{B788346C-89F3-44E9-B30B-F0F46610B529}" type="presOf" srcId="{3DE7E9CE-0047-4F86-AD92-ED592A39C256}" destId="{84982862-79C5-40B5-9C70-95FCF84445A0}" srcOrd="0" destOrd="0" presId="urn:microsoft.com/office/officeart/2005/8/layout/hList1"/>
    <dgm:cxn modelId="{7163C021-2036-4219-97F8-FC6348081450}" srcId="{F07E83CE-8845-42A7-BF63-ADECD7A266D2}" destId="{82EB8820-987B-426F-B501-51F560E64E63}" srcOrd="1" destOrd="0" parTransId="{A7B42590-9FAC-43FD-814A-2DF221C039FF}" sibTransId="{76EE7AF2-C3A2-425E-950A-263A1BE08480}"/>
    <dgm:cxn modelId="{D18C9871-A68C-421E-A718-4C24CDD89406}" srcId="{F07E83CE-8845-42A7-BF63-ADECD7A266D2}" destId="{3DE7E9CE-0047-4F86-AD92-ED592A39C256}" srcOrd="0" destOrd="0" parTransId="{76E77D48-6839-4EF3-8E0F-24E544CFB29F}" sibTransId="{E0A4C599-7EAC-4EA0-BB0D-E1D1A8AA699C}"/>
    <dgm:cxn modelId="{F985F33C-4F6F-4602-B772-CF0B4222958A}" type="presOf" srcId="{F07E83CE-8845-42A7-BF63-ADECD7A266D2}" destId="{258A22F9-E81B-4831-9267-D54AAE87EE4B}" srcOrd="0" destOrd="0" presId="urn:microsoft.com/office/officeart/2005/8/layout/hList1"/>
    <dgm:cxn modelId="{6946D030-81BA-463A-AC64-9EF4493D2FD7}" srcId="{3DE7E9CE-0047-4F86-AD92-ED592A39C256}" destId="{5B7046F7-84FB-4CD3-8991-46C32FDFEB1D}" srcOrd="1" destOrd="0" parTransId="{D4CA52E5-79CA-484E-9E1E-FC3F7C62743C}" sibTransId="{76B1BA6D-4CC7-4E8C-9407-D5D11A74EB01}"/>
    <dgm:cxn modelId="{48EED8AD-C687-47CB-9035-6C3E74AE51A1}" srcId="{3DE7E9CE-0047-4F86-AD92-ED592A39C256}" destId="{7D853C62-2500-4C34-B31D-574C8BD0D266}" srcOrd="0" destOrd="0" parTransId="{47DD802C-530C-4471-86FB-9C56923E92E8}" sibTransId="{8B6E6408-B21E-4F01-A2BE-0863D1802458}"/>
    <dgm:cxn modelId="{D38D65E7-A0A4-4299-B793-02488223C293}" type="presOf" srcId="{10533721-23FD-4BB9-8E26-FBBA8BE5E74B}" destId="{39D612B3-7374-4DF6-ADD8-FF87A168B140}" srcOrd="0" destOrd="2" presId="urn:microsoft.com/office/officeart/2005/8/layout/hList1"/>
    <dgm:cxn modelId="{36E7D6D2-26CD-420C-9F94-CBDB1A6140DC}" type="presOf" srcId="{7D853C62-2500-4C34-B31D-574C8BD0D266}" destId="{39D612B3-7374-4DF6-ADD8-FF87A168B140}" srcOrd="0" destOrd="0" presId="urn:microsoft.com/office/officeart/2005/8/layout/hList1"/>
    <dgm:cxn modelId="{4996F62D-BD11-4F4E-85C6-01E0D6F71A03}" type="presOf" srcId="{5B7046F7-84FB-4CD3-8991-46C32FDFEB1D}" destId="{39D612B3-7374-4DF6-ADD8-FF87A168B140}" srcOrd="0" destOrd="1" presId="urn:microsoft.com/office/officeart/2005/8/layout/hList1"/>
    <dgm:cxn modelId="{294DBEA1-370F-42E1-ABA2-FFF3B92743C7}" type="presParOf" srcId="{258A22F9-E81B-4831-9267-D54AAE87EE4B}" destId="{58AF34B2-C5DD-432D-BA6E-A651413C5F4A}" srcOrd="0" destOrd="0" presId="urn:microsoft.com/office/officeart/2005/8/layout/hList1"/>
    <dgm:cxn modelId="{7FF33DF4-6FF3-4E42-B41C-03D99DD1C7A1}" type="presParOf" srcId="{58AF34B2-C5DD-432D-BA6E-A651413C5F4A}" destId="{84982862-79C5-40B5-9C70-95FCF84445A0}" srcOrd="0" destOrd="0" presId="urn:microsoft.com/office/officeart/2005/8/layout/hList1"/>
    <dgm:cxn modelId="{89BC00E5-D866-46B3-A524-DD328172C5EF}" type="presParOf" srcId="{58AF34B2-C5DD-432D-BA6E-A651413C5F4A}" destId="{39D612B3-7374-4DF6-ADD8-FF87A168B140}" srcOrd="1" destOrd="0" presId="urn:microsoft.com/office/officeart/2005/8/layout/hList1"/>
    <dgm:cxn modelId="{0DEC92E5-9637-417E-8C22-07382601DCDE}" type="presParOf" srcId="{258A22F9-E81B-4831-9267-D54AAE87EE4B}" destId="{D8AE3C9B-07A4-4A8E-B5A1-132BA80AEAE9}" srcOrd="1" destOrd="0" presId="urn:microsoft.com/office/officeart/2005/8/layout/hList1"/>
    <dgm:cxn modelId="{E0B67CAB-A7EC-4F45-943B-F6371FB7AA9F}" type="presParOf" srcId="{258A22F9-E81B-4831-9267-D54AAE87EE4B}" destId="{0D57BBB3-0FEB-429B-BFA6-5DB3B2DD12E2}" srcOrd="2" destOrd="0" presId="urn:microsoft.com/office/officeart/2005/8/layout/hList1"/>
    <dgm:cxn modelId="{79B8D867-031A-4869-99AE-0BCA0497EBE7}" type="presParOf" srcId="{0D57BBB3-0FEB-429B-BFA6-5DB3B2DD12E2}" destId="{1E6FAA89-8979-41E8-AE89-555296A7745F}" srcOrd="0" destOrd="0" presId="urn:microsoft.com/office/officeart/2005/8/layout/hList1"/>
    <dgm:cxn modelId="{52DFCF4B-DC04-4773-9946-AE09F992E16D}" type="presParOf" srcId="{0D57BBB3-0FEB-429B-BFA6-5DB3B2DD12E2}" destId="{B5EB3E5C-BE40-411B-A7A8-27CA9378EC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E0791-623C-4A2C-9879-77480FAD04B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2EF8129-70AA-46B6-93D4-AFB198E3D432}">
      <dgm:prSet phldrT="[Text]" custT="1"/>
      <dgm:spPr>
        <a:ln>
          <a:noFill/>
        </a:ln>
      </dgm:spPr>
      <dgm:t>
        <a:bodyPr/>
        <a:lstStyle/>
        <a:p>
          <a:r>
            <a:rPr lang="en-US" sz="2400" b="1" dirty="0"/>
            <a:t>Employees</a:t>
          </a:r>
        </a:p>
      </dgm:t>
    </dgm:pt>
    <dgm:pt modelId="{562A9140-74D6-4355-92F6-1458453C4F89}" type="parTrans" cxnId="{B2709864-819D-4FED-9EFB-65E0D6A1A210}">
      <dgm:prSet/>
      <dgm:spPr/>
      <dgm:t>
        <a:bodyPr/>
        <a:lstStyle/>
        <a:p>
          <a:endParaRPr lang="en-US"/>
        </a:p>
      </dgm:t>
    </dgm:pt>
    <dgm:pt modelId="{1EC27797-B079-4FAA-B8C1-0AF91C3AA70C}" type="sibTrans" cxnId="{B2709864-819D-4FED-9EFB-65E0D6A1A210}">
      <dgm:prSet/>
      <dgm:spPr/>
      <dgm:t>
        <a:bodyPr/>
        <a:lstStyle/>
        <a:p>
          <a:endParaRPr lang="en-US"/>
        </a:p>
      </dgm:t>
    </dgm:pt>
    <dgm:pt modelId="{341E8B11-81AE-488A-8F4A-F5493F253131}">
      <dgm:prSet phldrT="[Text]" custT="1"/>
      <dgm:spPr>
        <a:ln>
          <a:solidFill>
            <a:srgbClr val="009BA7">
              <a:alpha val="90000"/>
            </a:srgbClr>
          </a:solidFill>
        </a:ln>
      </dgm:spPr>
      <dgm:t>
        <a:bodyPr/>
        <a:lstStyle/>
        <a:p>
          <a:r>
            <a:rPr lang="en-US" sz="1600" dirty="0"/>
            <a:t>Elect for the first time or increase current coverage by </a:t>
          </a:r>
          <a:r>
            <a:rPr lang="en-US" sz="1600" b="1" dirty="0"/>
            <a:t>$25,000</a:t>
          </a:r>
        </a:p>
      </dgm:t>
    </dgm:pt>
    <dgm:pt modelId="{41E1E2DE-29D6-4F91-BCB3-8368A556FA58}" type="parTrans" cxnId="{904336AC-2946-4476-9FFC-489CFC8434B1}">
      <dgm:prSet/>
      <dgm:spPr>
        <a:solidFill>
          <a:srgbClr val="009BA7"/>
        </a:solidFill>
      </dgm:spPr>
      <dgm:t>
        <a:bodyPr/>
        <a:lstStyle/>
        <a:p>
          <a:endParaRPr lang="en-US"/>
        </a:p>
      </dgm:t>
    </dgm:pt>
    <dgm:pt modelId="{037CEBFC-640E-475F-BE4A-7FE885FF9600}" type="sibTrans" cxnId="{904336AC-2946-4476-9FFC-489CFC8434B1}">
      <dgm:prSet/>
      <dgm:spPr>
        <a:solidFill>
          <a:srgbClr val="009BA7"/>
        </a:solidFill>
      </dgm:spPr>
      <dgm:t>
        <a:bodyPr/>
        <a:lstStyle/>
        <a:p>
          <a:endParaRPr lang="en-US"/>
        </a:p>
      </dgm:t>
    </dgm:pt>
    <dgm:pt modelId="{18E6ABAA-66E0-4DED-A4A6-0C1B8A30ADF5}">
      <dgm:prSet phldrT="[Text]" custT="1"/>
      <dgm:spPr>
        <a:ln>
          <a:solidFill>
            <a:srgbClr val="009BA7">
              <a:alpha val="90000"/>
            </a:srgbClr>
          </a:solidFill>
        </a:ln>
      </dgm:spPr>
      <dgm:t>
        <a:bodyPr/>
        <a:lstStyle/>
        <a:p>
          <a:r>
            <a:rPr lang="en-US" sz="1600" b="0" dirty="0"/>
            <a:t>Not to exceed </a:t>
          </a:r>
          <a:r>
            <a:rPr lang="en-US" sz="1600" b="1" dirty="0"/>
            <a:t>$300,000*</a:t>
          </a:r>
        </a:p>
      </dgm:t>
    </dgm:pt>
    <dgm:pt modelId="{FCEE0A3E-A237-4859-A7E8-FBFD93392DE4}" type="parTrans" cxnId="{5C1FB334-649B-4F0C-8FEA-A5C84AD444DB}">
      <dgm:prSet/>
      <dgm:spPr/>
      <dgm:t>
        <a:bodyPr/>
        <a:lstStyle/>
        <a:p>
          <a:endParaRPr lang="en-US"/>
        </a:p>
      </dgm:t>
    </dgm:pt>
    <dgm:pt modelId="{88B2D0B5-F53E-45AF-AD12-6B066E123879}" type="sibTrans" cxnId="{5C1FB334-649B-4F0C-8FEA-A5C84AD444DB}">
      <dgm:prSet/>
      <dgm:spPr/>
      <dgm:t>
        <a:bodyPr/>
        <a:lstStyle/>
        <a:p>
          <a:endParaRPr lang="en-US"/>
        </a:p>
      </dgm:t>
    </dgm:pt>
    <dgm:pt modelId="{FC42E866-EBA0-40C6-ACCC-9DCA552F845D}">
      <dgm:prSet phldrT="[Text]" custT="1"/>
      <dgm:spPr>
        <a:solidFill>
          <a:srgbClr val="F5BD47"/>
        </a:solidFill>
        <a:ln>
          <a:noFill/>
        </a:ln>
      </dgm:spPr>
      <dgm:t>
        <a:bodyPr/>
        <a:lstStyle/>
        <a:p>
          <a:r>
            <a:rPr lang="en-US" sz="2400" b="1" dirty="0"/>
            <a:t>Child</a:t>
          </a:r>
        </a:p>
      </dgm:t>
    </dgm:pt>
    <dgm:pt modelId="{5889617D-6E4B-45E7-9A47-696AC4A94BBF}" type="parTrans" cxnId="{5F72E064-8437-4FD4-846E-4678C1632B24}">
      <dgm:prSet/>
      <dgm:spPr/>
      <dgm:t>
        <a:bodyPr/>
        <a:lstStyle/>
        <a:p>
          <a:endParaRPr lang="en-US"/>
        </a:p>
      </dgm:t>
    </dgm:pt>
    <dgm:pt modelId="{9694B313-B7E1-4FD4-95B9-362C15BD0C25}" type="sibTrans" cxnId="{5F72E064-8437-4FD4-846E-4678C1632B24}">
      <dgm:prSet/>
      <dgm:spPr/>
      <dgm:t>
        <a:bodyPr/>
        <a:lstStyle/>
        <a:p>
          <a:endParaRPr lang="en-US"/>
        </a:p>
      </dgm:t>
    </dgm:pt>
    <dgm:pt modelId="{95E6E454-CEA4-499E-8380-5DC384354219}">
      <dgm:prSet phldrT="[Text]" custT="1"/>
      <dgm:spPr>
        <a:solidFill>
          <a:srgbClr val="F5BD47">
            <a:alpha val="30000"/>
          </a:srgbClr>
        </a:solidFill>
        <a:ln>
          <a:solidFill>
            <a:srgbClr val="F5BD47"/>
          </a:solidFill>
        </a:ln>
      </dgm:spPr>
      <dgm:t>
        <a:bodyPr/>
        <a:lstStyle/>
        <a:p>
          <a:r>
            <a:rPr lang="en-US" sz="1600" b="0" dirty="0"/>
            <a:t>Elect or increase up to </a:t>
          </a:r>
          <a:r>
            <a:rPr lang="en-US" sz="1600" b="1" dirty="0"/>
            <a:t>$20,000</a:t>
          </a:r>
        </a:p>
      </dgm:t>
    </dgm:pt>
    <dgm:pt modelId="{B6B6A67E-A28C-4646-8D83-0F5C960166DD}" type="parTrans" cxnId="{4E8089EB-0AD2-4915-A2E7-CAEFC3004D9B}">
      <dgm:prSet/>
      <dgm:spPr>
        <a:solidFill>
          <a:srgbClr val="F5BD47"/>
        </a:solidFill>
      </dgm:spPr>
      <dgm:t>
        <a:bodyPr/>
        <a:lstStyle/>
        <a:p>
          <a:endParaRPr lang="en-US"/>
        </a:p>
      </dgm:t>
    </dgm:pt>
    <dgm:pt modelId="{A0E8E425-70E5-4D19-A71B-C360A38F1BF0}" type="sibTrans" cxnId="{4E8089EB-0AD2-4915-A2E7-CAEFC3004D9B}">
      <dgm:prSet/>
      <dgm:spPr>
        <a:solidFill>
          <a:srgbClr val="F5BD47"/>
        </a:solidFill>
      </dgm:spPr>
      <dgm:t>
        <a:bodyPr/>
        <a:lstStyle/>
        <a:p>
          <a:endParaRPr lang="en-US"/>
        </a:p>
      </dgm:t>
    </dgm:pt>
    <dgm:pt modelId="{11289C75-C842-4083-B94E-68C592581D3F}">
      <dgm:prSet phldrT="[Text]" custT="1"/>
      <dgm:spPr>
        <a:solidFill>
          <a:srgbClr val="F5BD47">
            <a:alpha val="30000"/>
          </a:srgbClr>
        </a:solidFill>
        <a:ln>
          <a:solidFill>
            <a:srgbClr val="F5BD47"/>
          </a:solidFill>
        </a:ln>
      </dgm:spPr>
      <dgm:t>
        <a:bodyPr/>
        <a:lstStyle/>
        <a:p>
          <a:r>
            <a:rPr lang="en-US" sz="1600" b="0" dirty="0"/>
            <a:t>One election, insures all children live birth to age 26</a:t>
          </a:r>
          <a:endParaRPr lang="en-US" sz="1600" b="1" dirty="0"/>
        </a:p>
      </dgm:t>
    </dgm:pt>
    <dgm:pt modelId="{350E5633-73DC-4F90-A012-65EB270C66A7}" type="parTrans" cxnId="{63B33DD7-3D9E-4FE1-8375-E9AAB47963F4}">
      <dgm:prSet/>
      <dgm:spPr/>
      <dgm:t>
        <a:bodyPr/>
        <a:lstStyle/>
        <a:p>
          <a:endParaRPr lang="en-US"/>
        </a:p>
      </dgm:t>
    </dgm:pt>
    <dgm:pt modelId="{E243BA6E-521C-454A-B212-D56C3B06EA06}" type="sibTrans" cxnId="{63B33DD7-3D9E-4FE1-8375-E9AAB47963F4}">
      <dgm:prSet/>
      <dgm:spPr/>
      <dgm:t>
        <a:bodyPr/>
        <a:lstStyle/>
        <a:p>
          <a:endParaRPr lang="en-US"/>
        </a:p>
      </dgm:t>
    </dgm:pt>
    <dgm:pt modelId="{E06D4658-5D5F-4C8C-988F-FB1267364931}" type="pres">
      <dgm:prSet presAssocID="{30EE0791-623C-4A2C-9879-77480FAD04B9}" presName="Name0" presStyleCnt="0">
        <dgm:presLayoutVars>
          <dgm:chPref val="3"/>
          <dgm:dir/>
          <dgm:animLvl val="lvl"/>
          <dgm:resizeHandles/>
        </dgm:presLayoutVars>
      </dgm:prSet>
      <dgm:spPr/>
      <dgm:t>
        <a:bodyPr/>
        <a:lstStyle/>
        <a:p>
          <a:endParaRPr lang="en-US"/>
        </a:p>
      </dgm:t>
    </dgm:pt>
    <dgm:pt modelId="{36D611CA-9750-44E3-B3D1-05F2643AD217}" type="pres">
      <dgm:prSet presAssocID="{02EF8129-70AA-46B6-93D4-AFB198E3D432}" presName="horFlow" presStyleCnt="0"/>
      <dgm:spPr/>
    </dgm:pt>
    <dgm:pt modelId="{020DF3DB-58CF-493B-B3A6-8EFBB1C7ED5D}" type="pres">
      <dgm:prSet presAssocID="{02EF8129-70AA-46B6-93D4-AFB198E3D432}" presName="bigChev" presStyleLbl="node1" presStyleIdx="0" presStyleCnt="2" custScaleX="117680"/>
      <dgm:spPr/>
      <dgm:t>
        <a:bodyPr/>
        <a:lstStyle/>
        <a:p>
          <a:endParaRPr lang="en-US"/>
        </a:p>
      </dgm:t>
    </dgm:pt>
    <dgm:pt modelId="{7FC7F764-F3A7-4C3E-8041-F69038B4FA82}" type="pres">
      <dgm:prSet presAssocID="{41E1E2DE-29D6-4F91-BCB3-8368A556FA58}" presName="parTrans" presStyleCnt="0"/>
      <dgm:spPr/>
    </dgm:pt>
    <dgm:pt modelId="{1337C1D6-233E-42A9-85B0-764D0C0406DB}" type="pres">
      <dgm:prSet presAssocID="{341E8B11-81AE-488A-8F4A-F5493F253131}" presName="node" presStyleLbl="alignAccFollowNode1" presStyleIdx="0" presStyleCnt="4" custScaleX="149064">
        <dgm:presLayoutVars>
          <dgm:bulletEnabled val="1"/>
        </dgm:presLayoutVars>
      </dgm:prSet>
      <dgm:spPr/>
      <dgm:t>
        <a:bodyPr/>
        <a:lstStyle/>
        <a:p>
          <a:endParaRPr lang="en-US"/>
        </a:p>
      </dgm:t>
    </dgm:pt>
    <dgm:pt modelId="{59C4F701-FC8E-4CFE-99A5-F5A28F9DBC9F}" type="pres">
      <dgm:prSet presAssocID="{037CEBFC-640E-475F-BE4A-7FE885FF9600}" presName="sibTrans" presStyleCnt="0"/>
      <dgm:spPr/>
    </dgm:pt>
    <dgm:pt modelId="{C488855A-556C-4154-8FC5-21E793BE694E}" type="pres">
      <dgm:prSet presAssocID="{18E6ABAA-66E0-4DED-A4A6-0C1B8A30ADF5}" presName="node" presStyleLbl="alignAccFollowNode1" presStyleIdx="1" presStyleCnt="4" custScaleX="149064">
        <dgm:presLayoutVars>
          <dgm:bulletEnabled val="1"/>
        </dgm:presLayoutVars>
      </dgm:prSet>
      <dgm:spPr/>
      <dgm:t>
        <a:bodyPr/>
        <a:lstStyle/>
        <a:p>
          <a:endParaRPr lang="en-US"/>
        </a:p>
      </dgm:t>
    </dgm:pt>
    <dgm:pt modelId="{6003DA5E-7E37-4B40-8CF4-EB5CFC18EDB3}" type="pres">
      <dgm:prSet presAssocID="{02EF8129-70AA-46B6-93D4-AFB198E3D432}" presName="vSp" presStyleCnt="0"/>
      <dgm:spPr/>
    </dgm:pt>
    <dgm:pt modelId="{7F9A6F4B-DA5D-4FA1-9B39-90367E640E12}" type="pres">
      <dgm:prSet presAssocID="{FC42E866-EBA0-40C6-ACCC-9DCA552F845D}" presName="horFlow" presStyleCnt="0"/>
      <dgm:spPr/>
    </dgm:pt>
    <dgm:pt modelId="{2268F6B0-90CC-48B3-9BA0-C71DDA157FAC}" type="pres">
      <dgm:prSet presAssocID="{FC42E866-EBA0-40C6-ACCC-9DCA552F845D}" presName="bigChev" presStyleLbl="node1" presStyleIdx="1" presStyleCnt="2" custScaleX="117680"/>
      <dgm:spPr/>
      <dgm:t>
        <a:bodyPr/>
        <a:lstStyle/>
        <a:p>
          <a:endParaRPr lang="en-US"/>
        </a:p>
      </dgm:t>
    </dgm:pt>
    <dgm:pt modelId="{AED917FD-FC4D-477E-86BD-AD4E8DCD5B18}" type="pres">
      <dgm:prSet presAssocID="{B6B6A67E-A28C-4646-8D83-0F5C960166DD}" presName="parTrans" presStyleCnt="0"/>
      <dgm:spPr/>
    </dgm:pt>
    <dgm:pt modelId="{7911BB70-02CA-4FA8-88BB-15E795746514}" type="pres">
      <dgm:prSet presAssocID="{95E6E454-CEA4-499E-8380-5DC384354219}" presName="node" presStyleLbl="alignAccFollowNode1" presStyleIdx="2" presStyleCnt="4" custScaleX="149064">
        <dgm:presLayoutVars>
          <dgm:bulletEnabled val="1"/>
        </dgm:presLayoutVars>
      </dgm:prSet>
      <dgm:spPr/>
      <dgm:t>
        <a:bodyPr/>
        <a:lstStyle/>
        <a:p>
          <a:endParaRPr lang="en-US"/>
        </a:p>
      </dgm:t>
    </dgm:pt>
    <dgm:pt modelId="{27A68EDD-9C47-4E71-B728-2DB296CC4F75}" type="pres">
      <dgm:prSet presAssocID="{A0E8E425-70E5-4D19-A71B-C360A38F1BF0}" presName="sibTrans" presStyleCnt="0"/>
      <dgm:spPr/>
    </dgm:pt>
    <dgm:pt modelId="{2A9D4393-9C79-4120-95DA-257CAFC239E8}" type="pres">
      <dgm:prSet presAssocID="{11289C75-C842-4083-B94E-68C592581D3F}" presName="node" presStyleLbl="alignAccFollowNode1" presStyleIdx="3" presStyleCnt="4" custScaleX="149064">
        <dgm:presLayoutVars>
          <dgm:bulletEnabled val="1"/>
        </dgm:presLayoutVars>
      </dgm:prSet>
      <dgm:spPr/>
      <dgm:t>
        <a:bodyPr/>
        <a:lstStyle/>
        <a:p>
          <a:endParaRPr lang="en-US"/>
        </a:p>
      </dgm:t>
    </dgm:pt>
  </dgm:ptLst>
  <dgm:cxnLst>
    <dgm:cxn modelId="{662DB38B-0098-498B-A886-EB21F67233B2}" type="presOf" srcId="{FC42E866-EBA0-40C6-ACCC-9DCA552F845D}" destId="{2268F6B0-90CC-48B3-9BA0-C71DDA157FAC}" srcOrd="0" destOrd="0" presId="urn:microsoft.com/office/officeart/2005/8/layout/lProcess3"/>
    <dgm:cxn modelId="{6E1E6312-A620-405D-BB84-03C8A79AFC87}" type="presOf" srcId="{341E8B11-81AE-488A-8F4A-F5493F253131}" destId="{1337C1D6-233E-42A9-85B0-764D0C0406DB}" srcOrd="0" destOrd="0" presId="urn:microsoft.com/office/officeart/2005/8/layout/lProcess3"/>
    <dgm:cxn modelId="{63B33DD7-3D9E-4FE1-8375-E9AAB47963F4}" srcId="{FC42E866-EBA0-40C6-ACCC-9DCA552F845D}" destId="{11289C75-C842-4083-B94E-68C592581D3F}" srcOrd="1" destOrd="0" parTransId="{350E5633-73DC-4F90-A012-65EB270C66A7}" sibTransId="{E243BA6E-521C-454A-B212-D56C3B06EA06}"/>
    <dgm:cxn modelId="{4E8089EB-0AD2-4915-A2E7-CAEFC3004D9B}" srcId="{FC42E866-EBA0-40C6-ACCC-9DCA552F845D}" destId="{95E6E454-CEA4-499E-8380-5DC384354219}" srcOrd="0" destOrd="0" parTransId="{B6B6A67E-A28C-4646-8D83-0F5C960166DD}" sibTransId="{A0E8E425-70E5-4D19-A71B-C360A38F1BF0}"/>
    <dgm:cxn modelId="{B2709864-819D-4FED-9EFB-65E0D6A1A210}" srcId="{30EE0791-623C-4A2C-9879-77480FAD04B9}" destId="{02EF8129-70AA-46B6-93D4-AFB198E3D432}" srcOrd="0" destOrd="0" parTransId="{562A9140-74D6-4355-92F6-1458453C4F89}" sibTransId="{1EC27797-B079-4FAA-B8C1-0AF91C3AA70C}"/>
    <dgm:cxn modelId="{2840DEBD-7E89-4BA9-ABFD-EEC3E5362BA7}" type="presOf" srcId="{30EE0791-623C-4A2C-9879-77480FAD04B9}" destId="{E06D4658-5D5F-4C8C-988F-FB1267364931}" srcOrd="0" destOrd="0" presId="urn:microsoft.com/office/officeart/2005/8/layout/lProcess3"/>
    <dgm:cxn modelId="{5C1FB334-649B-4F0C-8FEA-A5C84AD444DB}" srcId="{02EF8129-70AA-46B6-93D4-AFB198E3D432}" destId="{18E6ABAA-66E0-4DED-A4A6-0C1B8A30ADF5}" srcOrd="1" destOrd="0" parTransId="{FCEE0A3E-A237-4859-A7E8-FBFD93392DE4}" sibTransId="{88B2D0B5-F53E-45AF-AD12-6B066E123879}"/>
    <dgm:cxn modelId="{4BDD791F-D2B6-43AE-897C-C1ED0944C6B1}" type="presOf" srcId="{95E6E454-CEA4-499E-8380-5DC384354219}" destId="{7911BB70-02CA-4FA8-88BB-15E795746514}" srcOrd="0" destOrd="0" presId="urn:microsoft.com/office/officeart/2005/8/layout/lProcess3"/>
    <dgm:cxn modelId="{EB3B4FA0-9EA2-4E54-A5D9-D7FBCB512EA1}" type="presOf" srcId="{02EF8129-70AA-46B6-93D4-AFB198E3D432}" destId="{020DF3DB-58CF-493B-B3A6-8EFBB1C7ED5D}" srcOrd="0" destOrd="0" presId="urn:microsoft.com/office/officeart/2005/8/layout/lProcess3"/>
    <dgm:cxn modelId="{5F72E064-8437-4FD4-846E-4678C1632B24}" srcId="{30EE0791-623C-4A2C-9879-77480FAD04B9}" destId="{FC42E866-EBA0-40C6-ACCC-9DCA552F845D}" srcOrd="1" destOrd="0" parTransId="{5889617D-6E4B-45E7-9A47-696AC4A94BBF}" sibTransId="{9694B313-B7E1-4FD4-95B9-362C15BD0C25}"/>
    <dgm:cxn modelId="{5BFBCD2C-4F7B-4D81-BE3F-DD688B1E8385}" type="presOf" srcId="{18E6ABAA-66E0-4DED-A4A6-0C1B8A30ADF5}" destId="{C488855A-556C-4154-8FC5-21E793BE694E}" srcOrd="0" destOrd="0" presId="urn:microsoft.com/office/officeart/2005/8/layout/lProcess3"/>
    <dgm:cxn modelId="{904336AC-2946-4476-9FFC-489CFC8434B1}" srcId="{02EF8129-70AA-46B6-93D4-AFB198E3D432}" destId="{341E8B11-81AE-488A-8F4A-F5493F253131}" srcOrd="0" destOrd="0" parTransId="{41E1E2DE-29D6-4F91-BCB3-8368A556FA58}" sibTransId="{037CEBFC-640E-475F-BE4A-7FE885FF9600}"/>
    <dgm:cxn modelId="{11AFE10E-8EDB-43B3-8058-FE6F3754FE68}" type="presOf" srcId="{11289C75-C842-4083-B94E-68C592581D3F}" destId="{2A9D4393-9C79-4120-95DA-257CAFC239E8}" srcOrd="0" destOrd="0" presId="urn:microsoft.com/office/officeart/2005/8/layout/lProcess3"/>
    <dgm:cxn modelId="{B28E210F-8D2D-436C-AAD0-D9821E26F322}" type="presParOf" srcId="{E06D4658-5D5F-4C8C-988F-FB1267364931}" destId="{36D611CA-9750-44E3-B3D1-05F2643AD217}" srcOrd="0" destOrd="0" presId="urn:microsoft.com/office/officeart/2005/8/layout/lProcess3"/>
    <dgm:cxn modelId="{0542FE96-9A11-4AAA-AA36-9F6D1FF0ECB9}" type="presParOf" srcId="{36D611CA-9750-44E3-B3D1-05F2643AD217}" destId="{020DF3DB-58CF-493B-B3A6-8EFBB1C7ED5D}" srcOrd="0" destOrd="0" presId="urn:microsoft.com/office/officeart/2005/8/layout/lProcess3"/>
    <dgm:cxn modelId="{B6C9D1DA-78BA-431C-829D-42A9168D47F1}" type="presParOf" srcId="{36D611CA-9750-44E3-B3D1-05F2643AD217}" destId="{7FC7F764-F3A7-4C3E-8041-F69038B4FA82}" srcOrd="1" destOrd="0" presId="urn:microsoft.com/office/officeart/2005/8/layout/lProcess3"/>
    <dgm:cxn modelId="{69E47247-EAA3-49F6-BFF0-D23BA2EC5189}" type="presParOf" srcId="{36D611CA-9750-44E3-B3D1-05F2643AD217}" destId="{1337C1D6-233E-42A9-85B0-764D0C0406DB}" srcOrd="2" destOrd="0" presId="urn:microsoft.com/office/officeart/2005/8/layout/lProcess3"/>
    <dgm:cxn modelId="{690744D0-5EF8-444A-8071-0BCFBF804F8C}" type="presParOf" srcId="{36D611CA-9750-44E3-B3D1-05F2643AD217}" destId="{59C4F701-FC8E-4CFE-99A5-F5A28F9DBC9F}" srcOrd="3" destOrd="0" presId="urn:microsoft.com/office/officeart/2005/8/layout/lProcess3"/>
    <dgm:cxn modelId="{8E705724-BA9A-4876-B17D-9BED81461A2F}" type="presParOf" srcId="{36D611CA-9750-44E3-B3D1-05F2643AD217}" destId="{C488855A-556C-4154-8FC5-21E793BE694E}" srcOrd="4" destOrd="0" presId="urn:microsoft.com/office/officeart/2005/8/layout/lProcess3"/>
    <dgm:cxn modelId="{A9AF3535-8677-420C-A474-AD422689F2FC}" type="presParOf" srcId="{E06D4658-5D5F-4C8C-988F-FB1267364931}" destId="{6003DA5E-7E37-4B40-8CF4-EB5CFC18EDB3}" srcOrd="1" destOrd="0" presId="urn:microsoft.com/office/officeart/2005/8/layout/lProcess3"/>
    <dgm:cxn modelId="{0ADD1BFD-5539-45D1-A68B-2B21F6B3A391}" type="presParOf" srcId="{E06D4658-5D5F-4C8C-988F-FB1267364931}" destId="{7F9A6F4B-DA5D-4FA1-9B39-90367E640E12}" srcOrd="2" destOrd="0" presId="urn:microsoft.com/office/officeart/2005/8/layout/lProcess3"/>
    <dgm:cxn modelId="{76241AD8-4EDC-48D6-8832-6DEB1BD8440C}" type="presParOf" srcId="{7F9A6F4B-DA5D-4FA1-9B39-90367E640E12}" destId="{2268F6B0-90CC-48B3-9BA0-C71DDA157FAC}" srcOrd="0" destOrd="0" presId="urn:microsoft.com/office/officeart/2005/8/layout/lProcess3"/>
    <dgm:cxn modelId="{C1198FD2-27BD-4AF3-8BCB-5C72860DCFA1}" type="presParOf" srcId="{7F9A6F4B-DA5D-4FA1-9B39-90367E640E12}" destId="{AED917FD-FC4D-477E-86BD-AD4E8DCD5B18}" srcOrd="1" destOrd="0" presId="urn:microsoft.com/office/officeart/2005/8/layout/lProcess3"/>
    <dgm:cxn modelId="{07412A63-A5AC-4C9B-8CE0-D3DF225BCF7D}" type="presParOf" srcId="{7F9A6F4B-DA5D-4FA1-9B39-90367E640E12}" destId="{7911BB70-02CA-4FA8-88BB-15E795746514}" srcOrd="2" destOrd="0" presId="urn:microsoft.com/office/officeart/2005/8/layout/lProcess3"/>
    <dgm:cxn modelId="{BB047E30-BCE6-45C7-8472-7E57B6BDE92E}" type="presParOf" srcId="{7F9A6F4B-DA5D-4FA1-9B39-90367E640E12}" destId="{27A68EDD-9C47-4E71-B728-2DB296CC4F75}" srcOrd="3" destOrd="0" presId="urn:microsoft.com/office/officeart/2005/8/layout/lProcess3"/>
    <dgm:cxn modelId="{28A7599E-3EA4-4356-93F7-7D6AA3419B7C}" type="presParOf" srcId="{7F9A6F4B-DA5D-4FA1-9B39-90367E640E12}" destId="{2A9D4393-9C79-4120-95DA-257CAFC23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5AD394-0EBB-40D0-969E-9B80ACBE57AC}" type="doc">
      <dgm:prSet loTypeId="urn:microsoft.com/office/officeart/2005/8/layout/hProcess9" loCatId="process" qsTypeId="urn:microsoft.com/office/officeart/2005/8/quickstyle/simple1" qsCatId="simple" csTypeId="urn:microsoft.com/office/officeart/2005/8/colors/accent1_2" csCatId="accent1" phldr="1"/>
      <dgm:spPr/>
    </dgm:pt>
    <dgm:pt modelId="{8CE50D42-C86A-4493-9C34-93433EA2CAE2}">
      <dgm:prSet phldrT="[Text]"/>
      <dgm:spPr/>
      <dgm:t>
        <a:bodyPr/>
        <a:lstStyle/>
        <a:p>
          <a:r>
            <a:rPr lang="en-US" dirty="0"/>
            <a:t>Up to 100% of benefit amount can be paid while living if insured has less than 12 months to live</a:t>
          </a:r>
        </a:p>
      </dgm:t>
    </dgm:pt>
    <dgm:pt modelId="{72DC372C-C75B-4B7D-A052-CB632B32C4BD}" type="parTrans" cxnId="{DF422604-EDC0-4DC4-93E1-F36E109819AA}">
      <dgm:prSet/>
      <dgm:spPr/>
      <dgm:t>
        <a:bodyPr/>
        <a:lstStyle/>
        <a:p>
          <a:endParaRPr lang="en-US"/>
        </a:p>
      </dgm:t>
    </dgm:pt>
    <dgm:pt modelId="{CBD97DC4-5B2D-4D0E-8F46-19E17EE9B7B2}" type="sibTrans" cxnId="{DF422604-EDC0-4DC4-93E1-F36E109819AA}">
      <dgm:prSet/>
      <dgm:spPr/>
      <dgm:t>
        <a:bodyPr/>
        <a:lstStyle/>
        <a:p>
          <a:endParaRPr lang="en-US"/>
        </a:p>
      </dgm:t>
    </dgm:pt>
    <dgm:pt modelId="{3D3AF5C6-13DC-4995-8ECA-9EF3725592C6}">
      <dgm:prSet phldrT="[Text]"/>
      <dgm:spPr/>
      <dgm:t>
        <a:bodyPr/>
        <a:lstStyle/>
        <a:p>
          <a:r>
            <a:rPr lang="en-US" dirty="0"/>
            <a:t>Amount not accelerated and paid while alive, will be paid to the designated beneficiary</a:t>
          </a:r>
        </a:p>
      </dgm:t>
    </dgm:pt>
    <dgm:pt modelId="{707839A9-2615-4C4A-B82A-16ACE1DE9BC8}" type="parTrans" cxnId="{52B99582-99F0-4DD6-8311-703FF228D06D}">
      <dgm:prSet/>
      <dgm:spPr/>
      <dgm:t>
        <a:bodyPr/>
        <a:lstStyle/>
        <a:p>
          <a:endParaRPr lang="en-US"/>
        </a:p>
      </dgm:t>
    </dgm:pt>
    <dgm:pt modelId="{6CA1CFF3-CE37-4F7B-A2CC-83A984A859EC}" type="sibTrans" cxnId="{52B99582-99F0-4DD6-8311-703FF228D06D}">
      <dgm:prSet/>
      <dgm:spPr/>
      <dgm:t>
        <a:bodyPr/>
        <a:lstStyle/>
        <a:p>
          <a:endParaRPr lang="en-US"/>
        </a:p>
      </dgm:t>
    </dgm:pt>
    <dgm:pt modelId="{F1AD7975-26F3-46B0-AAF3-026EDD500360}" type="pres">
      <dgm:prSet presAssocID="{E45AD394-0EBB-40D0-969E-9B80ACBE57AC}" presName="CompostProcess" presStyleCnt="0">
        <dgm:presLayoutVars>
          <dgm:dir/>
          <dgm:resizeHandles val="exact"/>
        </dgm:presLayoutVars>
      </dgm:prSet>
      <dgm:spPr/>
    </dgm:pt>
    <dgm:pt modelId="{5A877561-16DB-4E34-886E-DAABC0B2D7EF}" type="pres">
      <dgm:prSet presAssocID="{E45AD394-0EBB-40D0-969E-9B80ACBE57AC}" presName="arrow" presStyleLbl="bgShp" presStyleIdx="0" presStyleCnt="1"/>
      <dgm:spPr/>
    </dgm:pt>
    <dgm:pt modelId="{34348F2D-ABE9-409B-B9C7-E6991843DC4B}" type="pres">
      <dgm:prSet presAssocID="{E45AD394-0EBB-40D0-969E-9B80ACBE57AC}" presName="linearProcess" presStyleCnt="0"/>
      <dgm:spPr/>
    </dgm:pt>
    <dgm:pt modelId="{646BD476-F3F5-4E94-B672-FEB4A3E4523F}" type="pres">
      <dgm:prSet presAssocID="{8CE50D42-C86A-4493-9C34-93433EA2CAE2}" presName="textNode" presStyleLbl="node1" presStyleIdx="0" presStyleCnt="2">
        <dgm:presLayoutVars>
          <dgm:bulletEnabled val="1"/>
        </dgm:presLayoutVars>
      </dgm:prSet>
      <dgm:spPr/>
      <dgm:t>
        <a:bodyPr/>
        <a:lstStyle/>
        <a:p>
          <a:endParaRPr lang="en-US"/>
        </a:p>
      </dgm:t>
    </dgm:pt>
    <dgm:pt modelId="{9D70A0BA-6C76-48BF-878F-B3F66FC4F199}" type="pres">
      <dgm:prSet presAssocID="{CBD97DC4-5B2D-4D0E-8F46-19E17EE9B7B2}" presName="sibTrans" presStyleCnt="0"/>
      <dgm:spPr/>
    </dgm:pt>
    <dgm:pt modelId="{E7A0A87F-ADED-4E21-A9DB-E524B893C0A8}" type="pres">
      <dgm:prSet presAssocID="{3D3AF5C6-13DC-4995-8ECA-9EF3725592C6}" presName="textNode" presStyleLbl="node1" presStyleIdx="1" presStyleCnt="2">
        <dgm:presLayoutVars>
          <dgm:bulletEnabled val="1"/>
        </dgm:presLayoutVars>
      </dgm:prSet>
      <dgm:spPr/>
      <dgm:t>
        <a:bodyPr/>
        <a:lstStyle/>
        <a:p>
          <a:endParaRPr lang="en-US"/>
        </a:p>
      </dgm:t>
    </dgm:pt>
  </dgm:ptLst>
  <dgm:cxnLst>
    <dgm:cxn modelId="{DF422604-EDC0-4DC4-93E1-F36E109819AA}" srcId="{E45AD394-0EBB-40D0-969E-9B80ACBE57AC}" destId="{8CE50D42-C86A-4493-9C34-93433EA2CAE2}" srcOrd="0" destOrd="0" parTransId="{72DC372C-C75B-4B7D-A052-CB632B32C4BD}" sibTransId="{CBD97DC4-5B2D-4D0E-8F46-19E17EE9B7B2}"/>
    <dgm:cxn modelId="{52B99582-99F0-4DD6-8311-703FF228D06D}" srcId="{E45AD394-0EBB-40D0-969E-9B80ACBE57AC}" destId="{3D3AF5C6-13DC-4995-8ECA-9EF3725592C6}" srcOrd="1" destOrd="0" parTransId="{707839A9-2615-4C4A-B82A-16ACE1DE9BC8}" sibTransId="{6CA1CFF3-CE37-4F7B-A2CC-83A984A859EC}"/>
    <dgm:cxn modelId="{FE2A38E8-33E9-43E7-AE0E-60B36872F793}" type="presOf" srcId="{8CE50D42-C86A-4493-9C34-93433EA2CAE2}" destId="{646BD476-F3F5-4E94-B672-FEB4A3E4523F}" srcOrd="0" destOrd="0" presId="urn:microsoft.com/office/officeart/2005/8/layout/hProcess9"/>
    <dgm:cxn modelId="{453AC0C0-D442-4F94-8357-F573F296E5EC}" type="presOf" srcId="{3D3AF5C6-13DC-4995-8ECA-9EF3725592C6}" destId="{E7A0A87F-ADED-4E21-A9DB-E524B893C0A8}" srcOrd="0" destOrd="0" presId="urn:microsoft.com/office/officeart/2005/8/layout/hProcess9"/>
    <dgm:cxn modelId="{78A20DE6-275B-41A6-9C91-B33DDF17D530}" type="presOf" srcId="{E45AD394-0EBB-40D0-969E-9B80ACBE57AC}" destId="{F1AD7975-26F3-46B0-AAF3-026EDD500360}" srcOrd="0" destOrd="0" presId="urn:microsoft.com/office/officeart/2005/8/layout/hProcess9"/>
    <dgm:cxn modelId="{AE4177A2-2566-403A-96CF-6220F97858EB}" type="presParOf" srcId="{F1AD7975-26F3-46B0-AAF3-026EDD500360}" destId="{5A877561-16DB-4E34-886E-DAABC0B2D7EF}" srcOrd="0" destOrd="0" presId="urn:microsoft.com/office/officeart/2005/8/layout/hProcess9"/>
    <dgm:cxn modelId="{DE07FEC8-A608-4219-A3AF-936B497A0E54}" type="presParOf" srcId="{F1AD7975-26F3-46B0-AAF3-026EDD500360}" destId="{34348F2D-ABE9-409B-B9C7-E6991843DC4B}" srcOrd="1" destOrd="0" presId="urn:microsoft.com/office/officeart/2005/8/layout/hProcess9"/>
    <dgm:cxn modelId="{A101E1AC-9458-4B74-8785-C3B4C1D624F4}" type="presParOf" srcId="{34348F2D-ABE9-409B-B9C7-E6991843DC4B}" destId="{646BD476-F3F5-4E94-B672-FEB4A3E4523F}" srcOrd="0" destOrd="0" presId="urn:microsoft.com/office/officeart/2005/8/layout/hProcess9"/>
    <dgm:cxn modelId="{2B51083E-FF39-4F9C-B1B6-D17A951068D2}" type="presParOf" srcId="{34348F2D-ABE9-409B-B9C7-E6991843DC4B}" destId="{9D70A0BA-6C76-48BF-878F-B3F66FC4F199}" srcOrd="1" destOrd="0" presId="urn:microsoft.com/office/officeart/2005/8/layout/hProcess9"/>
    <dgm:cxn modelId="{56692386-F600-44C9-9FCD-665A7C66D02C}" type="presParOf" srcId="{34348F2D-ABE9-409B-B9C7-E6991843DC4B}" destId="{E7A0A87F-ADED-4E21-A9DB-E524B893C0A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70558B-3D33-4981-9D55-B5CB5CAFF730}" type="doc">
      <dgm:prSet loTypeId="urn:microsoft.com/office/officeart/2005/8/layout/process1" loCatId="process" qsTypeId="urn:microsoft.com/office/officeart/2005/8/quickstyle/simple1" qsCatId="simple" csTypeId="urn:microsoft.com/office/officeart/2005/8/colors/accent1_2" csCatId="accent1" phldr="1"/>
      <dgm:spPr/>
    </dgm:pt>
    <dgm:pt modelId="{28D0974B-6E07-409A-98CD-9E289B66E1F5}">
      <dgm:prSet phldrT="[Text]" custT="1"/>
      <dgm:spPr/>
      <dgm:t>
        <a:bodyPr/>
        <a:lstStyle/>
        <a:p>
          <a:r>
            <a:rPr lang="en-US" sz="2000" dirty="0"/>
            <a:t>Retirement</a:t>
          </a:r>
        </a:p>
      </dgm:t>
    </dgm:pt>
    <dgm:pt modelId="{5F79004D-6B5D-4450-A171-DA0BA2B7DAAC}" type="parTrans" cxnId="{FEABFDE6-DBF5-4A44-B0BA-0147634BA666}">
      <dgm:prSet/>
      <dgm:spPr/>
      <dgm:t>
        <a:bodyPr/>
        <a:lstStyle/>
        <a:p>
          <a:endParaRPr lang="en-US"/>
        </a:p>
      </dgm:t>
    </dgm:pt>
    <dgm:pt modelId="{CD33208E-EE1F-498B-BCB9-A401E5F9E073}" type="sibTrans" cxnId="{FEABFDE6-DBF5-4A44-B0BA-0147634BA666}">
      <dgm:prSet/>
      <dgm:spPr/>
      <dgm:t>
        <a:bodyPr/>
        <a:lstStyle/>
        <a:p>
          <a:endParaRPr lang="en-US"/>
        </a:p>
      </dgm:t>
    </dgm:pt>
    <dgm:pt modelId="{84D7002F-F56F-461E-AA74-B6D4F55D1507}">
      <dgm:prSet phldrT="[Text]" custT="1"/>
      <dgm:spPr/>
      <dgm:t>
        <a:bodyPr/>
        <a:lstStyle/>
        <a:p>
          <a:r>
            <a:rPr lang="en-US" sz="2000" dirty="0"/>
            <a:t>Recovery</a:t>
          </a:r>
        </a:p>
      </dgm:t>
    </dgm:pt>
    <dgm:pt modelId="{FE969FA6-AB9A-4AA7-B662-17D68533C927}" type="parTrans" cxnId="{286D9420-F1C8-49F2-82EE-BA36C6B24433}">
      <dgm:prSet/>
      <dgm:spPr/>
      <dgm:t>
        <a:bodyPr/>
        <a:lstStyle/>
        <a:p>
          <a:endParaRPr lang="en-US"/>
        </a:p>
      </dgm:t>
    </dgm:pt>
    <dgm:pt modelId="{E3F89ADB-0BD2-48C1-B506-7F0FA2D018EF}" type="sibTrans" cxnId="{286D9420-F1C8-49F2-82EE-BA36C6B24433}">
      <dgm:prSet/>
      <dgm:spPr/>
      <dgm:t>
        <a:bodyPr/>
        <a:lstStyle/>
        <a:p>
          <a:endParaRPr lang="en-US"/>
        </a:p>
      </dgm:t>
    </dgm:pt>
    <dgm:pt modelId="{73321C21-71C6-4E4C-97D0-A5C690E33545}">
      <dgm:prSet phldrT="[Text]" custT="1"/>
      <dgm:spPr/>
      <dgm:t>
        <a:bodyPr/>
        <a:lstStyle/>
        <a:p>
          <a:r>
            <a:rPr lang="en-US" sz="2000" dirty="0"/>
            <a:t>Age 65</a:t>
          </a:r>
        </a:p>
      </dgm:t>
    </dgm:pt>
    <dgm:pt modelId="{6D2276E6-E4F6-4956-B9AA-5B635857DF85}" type="parTrans" cxnId="{DEA06142-73D7-4A6A-9782-7E9CC09F7BB8}">
      <dgm:prSet/>
      <dgm:spPr/>
      <dgm:t>
        <a:bodyPr/>
        <a:lstStyle/>
        <a:p>
          <a:endParaRPr lang="en-US"/>
        </a:p>
      </dgm:t>
    </dgm:pt>
    <dgm:pt modelId="{33D0905D-E449-4678-98F3-E63675BA1FC9}" type="sibTrans" cxnId="{DEA06142-73D7-4A6A-9782-7E9CC09F7BB8}">
      <dgm:prSet/>
      <dgm:spPr/>
      <dgm:t>
        <a:bodyPr/>
        <a:lstStyle/>
        <a:p>
          <a:endParaRPr lang="en-US"/>
        </a:p>
      </dgm:t>
    </dgm:pt>
    <dgm:pt modelId="{A2EE8535-2409-4554-ACB7-186E59B69812}" type="pres">
      <dgm:prSet presAssocID="{1170558B-3D33-4981-9D55-B5CB5CAFF730}" presName="Name0" presStyleCnt="0">
        <dgm:presLayoutVars>
          <dgm:dir/>
          <dgm:resizeHandles val="exact"/>
        </dgm:presLayoutVars>
      </dgm:prSet>
      <dgm:spPr/>
    </dgm:pt>
    <dgm:pt modelId="{6FBCD186-10C7-420D-871F-D48435B124AC}" type="pres">
      <dgm:prSet presAssocID="{28D0974B-6E07-409A-98CD-9E289B66E1F5}" presName="node" presStyleLbl="node1" presStyleIdx="0" presStyleCnt="3">
        <dgm:presLayoutVars>
          <dgm:bulletEnabled val="1"/>
        </dgm:presLayoutVars>
      </dgm:prSet>
      <dgm:spPr/>
      <dgm:t>
        <a:bodyPr/>
        <a:lstStyle/>
        <a:p>
          <a:endParaRPr lang="en-US"/>
        </a:p>
      </dgm:t>
    </dgm:pt>
    <dgm:pt modelId="{2A51F858-2B0C-4221-99C5-14292587C197}" type="pres">
      <dgm:prSet presAssocID="{CD33208E-EE1F-498B-BCB9-A401E5F9E073}" presName="sibTrans" presStyleLbl="sibTrans2D1" presStyleIdx="0" presStyleCnt="2"/>
      <dgm:spPr/>
      <dgm:t>
        <a:bodyPr/>
        <a:lstStyle/>
        <a:p>
          <a:endParaRPr lang="en-US"/>
        </a:p>
      </dgm:t>
    </dgm:pt>
    <dgm:pt modelId="{9027DBF4-B707-4E67-A1C3-0B82980F3265}" type="pres">
      <dgm:prSet presAssocID="{CD33208E-EE1F-498B-BCB9-A401E5F9E073}" presName="connectorText" presStyleLbl="sibTrans2D1" presStyleIdx="0" presStyleCnt="2"/>
      <dgm:spPr/>
      <dgm:t>
        <a:bodyPr/>
        <a:lstStyle/>
        <a:p>
          <a:endParaRPr lang="en-US"/>
        </a:p>
      </dgm:t>
    </dgm:pt>
    <dgm:pt modelId="{4E4476A0-7E36-4912-8BB4-B9A1ADBD4F60}" type="pres">
      <dgm:prSet presAssocID="{84D7002F-F56F-461E-AA74-B6D4F55D1507}" presName="node" presStyleLbl="node1" presStyleIdx="1" presStyleCnt="3">
        <dgm:presLayoutVars>
          <dgm:bulletEnabled val="1"/>
        </dgm:presLayoutVars>
      </dgm:prSet>
      <dgm:spPr/>
      <dgm:t>
        <a:bodyPr/>
        <a:lstStyle/>
        <a:p>
          <a:endParaRPr lang="en-US"/>
        </a:p>
      </dgm:t>
    </dgm:pt>
    <dgm:pt modelId="{AF25779D-24D2-46AB-884B-CEF1204E36DE}" type="pres">
      <dgm:prSet presAssocID="{E3F89ADB-0BD2-48C1-B506-7F0FA2D018EF}" presName="sibTrans" presStyleLbl="sibTrans2D1" presStyleIdx="1" presStyleCnt="2"/>
      <dgm:spPr/>
      <dgm:t>
        <a:bodyPr/>
        <a:lstStyle/>
        <a:p>
          <a:endParaRPr lang="en-US"/>
        </a:p>
      </dgm:t>
    </dgm:pt>
    <dgm:pt modelId="{1EB263BE-6155-4225-8151-C7F795F27119}" type="pres">
      <dgm:prSet presAssocID="{E3F89ADB-0BD2-48C1-B506-7F0FA2D018EF}" presName="connectorText" presStyleLbl="sibTrans2D1" presStyleIdx="1" presStyleCnt="2"/>
      <dgm:spPr/>
      <dgm:t>
        <a:bodyPr/>
        <a:lstStyle/>
        <a:p>
          <a:endParaRPr lang="en-US"/>
        </a:p>
      </dgm:t>
    </dgm:pt>
    <dgm:pt modelId="{723CBA31-66E1-4A6A-90EF-EF7AF0D08F69}" type="pres">
      <dgm:prSet presAssocID="{73321C21-71C6-4E4C-97D0-A5C690E33545}" presName="node" presStyleLbl="node1" presStyleIdx="2" presStyleCnt="3">
        <dgm:presLayoutVars>
          <dgm:bulletEnabled val="1"/>
        </dgm:presLayoutVars>
      </dgm:prSet>
      <dgm:spPr/>
      <dgm:t>
        <a:bodyPr/>
        <a:lstStyle/>
        <a:p>
          <a:endParaRPr lang="en-US"/>
        </a:p>
      </dgm:t>
    </dgm:pt>
  </dgm:ptLst>
  <dgm:cxnLst>
    <dgm:cxn modelId="{B5CB0400-1CB3-49AF-BB47-D78523215A23}" type="presOf" srcId="{28D0974B-6E07-409A-98CD-9E289B66E1F5}" destId="{6FBCD186-10C7-420D-871F-D48435B124AC}" srcOrd="0" destOrd="0" presId="urn:microsoft.com/office/officeart/2005/8/layout/process1"/>
    <dgm:cxn modelId="{FEABFDE6-DBF5-4A44-B0BA-0147634BA666}" srcId="{1170558B-3D33-4981-9D55-B5CB5CAFF730}" destId="{28D0974B-6E07-409A-98CD-9E289B66E1F5}" srcOrd="0" destOrd="0" parTransId="{5F79004D-6B5D-4450-A171-DA0BA2B7DAAC}" sibTransId="{CD33208E-EE1F-498B-BCB9-A401E5F9E073}"/>
    <dgm:cxn modelId="{A65019D4-DC35-498A-8604-0B0886952EA4}" type="presOf" srcId="{E3F89ADB-0BD2-48C1-B506-7F0FA2D018EF}" destId="{1EB263BE-6155-4225-8151-C7F795F27119}" srcOrd="1" destOrd="0" presId="urn:microsoft.com/office/officeart/2005/8/layout/process1"/>
    <dgm:cxn modelId="{F9C9E3C4-0C9D-4C3C-A5DF-3853D5D0234F}" type="presOf" srcId="{84D7002F-F56F-461E-AA74-B6D4F55D1507}" destId="{4E4476A0-7E36-4912-8BB4-B9A1ADBD4F60}" srcOrd="0" destOrd="0" presId="urn:microsoft.com/office/officeart/2005/8/layout/process1"/>
    <dgm:cxn modelId="{796BC7E6-941B-4F05-9C96-01C5B534EDBE}" type="presOf" srcId="{CD33208E-EE1F-498B-BCB9-A401E5F9E073}" destId="{9027DBF4-B707-4E67-A1C3-0B82980F3265}" srcOrd="1" destOrd="0" presId="urn:microsoft.com/office/officeart/2005/8/layout/process1"/>
    <dgm:cxn modelId="{286D9420-F1C8-49F2-82EE-BA36C6B24433}" srcId="{1170558B-3D33-4981-9D55-B5CB5CAFF730}" destId="{84D7002F-F56F-461E-AA74-B6D4F55D1507}" srcOrd="1" destOrd="0" parTransId="{FE969FA6-AB9A-4AA7-B662-17D68533C927}" sibTransId="{E3F89ADB-0BD2-48C1-B506-7F0FA2D018EF}"/>
    <dgm:cxn modelId="{4CB43797-10F3-4F4C-95A4-624BA4AFE6BC}" type="presOf" srcId="{73321C21-71C6-4E4C-97D0-A5C690E33545}" destId="{723CBA31-66E1-4A6A-90EF-EF7AF0D08F69}" srcOrd="0" destOrd="0" presId="urn:microsoft.com/office/officeart/2005/8/layout/process1"/>
    <dgm:cxn modelId="{7D38653A-3EAE-405A-8D93-C6108421BF09}" type="presOf" srcId="{1170558B-3D33-4981-9D55-B5CB5CAFF730}" destId="{A2EE8535-2409-4554-ACB7-186E59B69812}" srcOrd="0" destOrd="0" presId="urn:microsoft.com/office/officeart/2005/8/layout/process1"/>
    <dgm:cxn modelId="{DEA06142-73D7-4A6A-9782-7E9CC09F7BB8}" srcId="{1170558B-3D33-4981-9D55-B5CB5CAFF730}" destId="{73321C21-71C6-4E4C-97D0-A5C690E33545}" srcOrd="2" destOrd="0" parTransId="{6D2276E6-E4F6-4956-B9AA-5B635857DF85}" sibTransId="{33D0905D-E449-4678-98F3-E63675BA1FC9}"/>
    <dgm:cxn modelId="{E7E1AAF3-20F2-4EDA-A5B6-106E130B3EA8}" type="presOf" srcId="{CD33208E-EE1F-498B-BCB9-A401E5F9E073}" destId="{2A51F858-2B0C-4221-99C5-14292587C197}" srcOrd="0" destOrd="0" presId="urn:microsoft.com/office/officeart/2005/8/layout/process1"/>
    <dgm:cxn modelId="{7090AA5B-EE26-4C69-AE96-B96F7783A2D6}" type="presOf" srcId="{E3F89ADB-0BD2-48C1-B506-7F0FA2D018EF}" destId="{AF25779D-24D2-46AB-884B-CEF1204E36DE}" srcOrd="0" destOrd="0" presId="urn:microsoft.com/office/officeart/2005/8/layout/process1"/>
    <dgm:cxn modelId="{333F802A-A28A-4F5A-8322-61CC32F7F0D0}" type="presParOf" srcId="{A2EE8535-2409-4554-ACB7-186E59B69812}" destId="{6FBCD186-10C7-420D-871F-D48435B124AC}" srcOrd="0" destOrd="0" presId="urn:microsoft.com/office/officeart/2005/8/layout/process1"/>
    <dgm:cxn modelId="{00E9CDB9-3EF6-4ADE-8E66-C8CBFE899B5F}" type="presParOf" srcId="{A2EE8535-2409-4554-ACB7-186E59B69812}" destId="{2A51F858-2B0C-4221-99C5-14292587C197}" srcOrd="1" destOrd="0" presId="urn:microsoft.com/office/officeart/2005/8/layout/process1"/>
    <dgm:cxn modelId="{90143B04-999D-4E1B-A293-5E0AC0DE86AC}" type="presParOf" srcId="{2A51F858-2B0C-4221-99C5-14292587C197}" destId="{9027DBF4-B707-4E67-A1C3-0B82980F3265}" srcOrd="0" destOrd="0" presId="urn:microsoft.com/office/officeart/2005/8/layout/process1"/>
    <dgm:cxn modelId="{CF8E6566-FDC9-4A7D-98FB-1C392C5D0318}" type="presParOf" srcId="{A2EE8535-2409-4554-ACB7-186E59B69812}" destId="{4E4476A0-7E36-4912-8BB4-B9A1ADBD4F60}" srcOrd="2" destOrd="0" presId="urn:microsoft.com/office/officeart/2005/8/layout/process1"/>
    <dgm:cxn modelId="{77BF4DEA-A97C-4A27-AC82-AE83C1618CD0}" type="presParOf" srcId="{A2EE8535-2409-4554-ACB7-186E59B69812}" destId="{AF25779D-24D2-46AB-884B-CEF1204E36DE}" srcOrd="3" destOrd="0" presId="urn:microsoft.com/office/officeart/2005/8/layout/process1"/>
    <dgm:cxn modelId="{7D554405-74AA-4DCB-97D9-1999858FED15}" type="presParOf" srcId="{AF25779D-24D2-46AB-884B-CEF1204E36DE}" destId="{1EB263BE-6155-4225-8151-C7F795F27119}" srcOrd="0" destOrd="0" presId="urn:microsoft.com/office/officeart/2005/8/layout/process1"/>
    <dgm:cxn modelId="{8929D6AC-B499-474E-98FF-6524E78D3F03}" type="presParOf" srcId="{A2EE8535-2409-4554-ACB7-186E59B69812}" destId="{723CBA31-66E1-4A6A-90EF-EF7AF0D08F6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4DBCC1-22E9-4499-AEB6-97A0D5964B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415CF5-4D11-49D7-8915-F6E8919C066A}">
      <dgm:prSet phldrT="[Text]" custT="1"/>
      <dgm:spPr/>
      <dgm:t>
        <a:bodyPr/>
        <a:lstStyle/>
        <a:p>
          <a:r>
            <a:rPr lang="en-US" sz="1800" b="1" dirty="0"/>
            <a:t>Portability</a:t>
          </a:r>
        </a:p>
      </dgm:t>
    </dgm:pt>
    <dgm:pt modelId="{310A8539-0E6B-4B69-AEE9-808C8A7B8AA0}" type="parTrans" cxnId="{B464612E-D273-434C-8C06-03EC3AEE7E06}">
      <dgm:prSet/>
      <dgm:spPr/>
      <dgm:t>
        <a:bodyPr/>
        <a:lstStyle/>
        <a:p>
          <a:endParaRPr lang="en-US" sz="1600"/>
        </a:p>
      </dgm:t>
    </dgm:pt>
    <dgm:pt modelId="{8312C55B-7ED1-409D-A8E4-64C770AF1B13}" type="sibTrans" cxnId="{B464612E-D273-434C-8C06-03EC3AEE7E06}">
      <dgm:prSet/>
      <dgm:spPr/>
      <dgm:t>
        <a:bodyPr/>
        <a:lstStyle/>
        <a:p>
          <a:endParaRPr lang="en-US" sz="1600"/>
        </a:p>
      </dgm:t>
    </dgm:pt>
    <dgm:pt modelId="{1588513A-5DF1-4D39-9D05-ECD6BBD475F2}">
      <dgm:prSet phldrT="[Text]" custT="1"/>
      <dgm:spPr/>
      <dgm:t>
        <a:bodyPr/>
        <a:lstStyle/>
        <a:p>
          <a:r>
            <a:rPr lang="en-US" sz="1600" dirty="0"/>
            <a:t>Port coverage with Minnesota Life</a:t>
          </a:r>
        </a:p>
      </dgm:t>
    </dgm:pt>
    <dgm:pt modelId="{D2ED2CDB-E9E7-4EB1-BFF9-2B00B8AE21B1}" type="parTrans" cxnId="{004D5DF2-25D2-4382-A451-35BEFB9FB550}">
      <dgm:prSet/>
      <dgm:spPr/>
      <dgm:t>
        <a:bodyPr/>
        <a:lstStyle/>
        <a:p>
          <a:endParaRPr lang="en-US" sz="1600"/>
        </a:p>
      </dgm:t>
    </dgm:pt>
    <dgm:pt modelId="{D12DE776-157A-4098-A270-5077129E5A36}" type="sibTrans" cxnId="{004D5DF2-25D2-4382-A451-35BEFB9FB550}">
      <dgm:prSet/>
      <dgm:spPr/>
      <dgm:t>
        <a:bodyPr/>
        <a:lstStyle/>
        <a:p>
          <a:endParaRPr lang="en-US" sz="1600"/>
        </a:p>
      </dgm:t>
    </dgm:pt>
    <dgm:pt modelId="{47D7911D-3A0F-4FE5-9DE6-C8BFC02A363B}">
      <dgm:prSet phldrT="[Text]" custT="1"/>
      <dgm:spPr/>
      <dgm:t>
        <a:bodyPr/>
        <a:lstStyle/>
        <a:p>
          <a:r>
            <a:rPr lang="en-US" sz="1600" dirty="0"/>
            <a:t>Term life policy</a:t>
          </a:r>
        </a:p>
      </dgm:t>
    </dgm:pt>
    <dgm:pt modelId="{BA54BE05-06AE-44D3-8B1C-CD2F29C126F4}" type="parTrans" cxnId="{66C8A78A-124E-4AE9-9435-52B87DACFF1C}">
      <dgm:prSet/>
      <dgm:spPr/>
      <dgm:t>
        <a:bodyPr/>
        <a:lstStyle/>
        <a:p>
          <a:endParaRPr lang="en-US" sz="1600"/>
        </a:p>
      </dgm:t>
    </dgm:pt>
    <dgm:pt modelId="{EB0A35D7-9354-4936-8C11-F3EEEF31EAEC}" type="sibTrans" cxnId="{66C8A78A-124E-4AE9-9435-52B87DACFF1C}">
      <dgm:prSet/>
      <dgm:spPr/>
      <dgm:t>
        <a:bodyPr/>
        <a:lstStyle/>
        <a:p>
          <a:endParaRPr lang="en-US" sz="1600"/>
        </a:p>
      </dgm:t>
    </dgm:pt>
    <dgm:pt modelId="{942B03AA-A6B4-4E36-A8E4-682BA95B89D1}">
      <dgm:prSet phldrT="[Text]" custT="1"/>
      <dgm:spPr/>
      <dgm:t>
        <a:bodyPr/>
        <a:lstStyle/>
        <a:p>
          <a:r>
            <a:rPr lang="en-US" sz="1800" b="1" dirty="0"/>
            <a:t>Conversion</a:t>
          </a:r>
        </a:p>
      </dgm:t>
    </dgm:pt>
    <dgm:pt modelId="{39778F63-7314-4581-81A5-E2EFBED3FAA4}" type="parTrans" cxnId="{14E62B15-C126-4AC4-8B24-74158D06126E}">
      <dgm:prSet/>
      <dgm:spPr/>
      <dgm:t>
        <a:bodyPr/>
        <a:lstStyle/>
        <a:p>
          <a:endParaRPr lang="en-US" sz="1600"/>
        </a:p>
      </dgm:t>
    </dgm:pt>
    <dgm:pt modelId="{DB219814-CE68-4692-A664-950DF49ABDEA}" type="sibTrans" cxnId="{14E62B15-C126-4AC4-8B24-74158D06126E}">
      <dgm:prSet/>
      <dgm:spPr/>
      <dgm:t>
        <a:bodyPr/>
        <a:lstStyle/>
        <a:p>
          <a:endParaRPr lang="en-US" sz="1600"/>
        </a:p>
      </dgm:t>
    </dgm:pt>
    <dgm:pt modelId="{3E18CE9F-A24E-45D9-BEFE-B522783DAE1A}">
      <dgm:prSet phldrT="[Text]" custT="1"/>
      <dgm:spPr/>
      <dgm:t>
        <a:bodyPr/>
        <a:lstStyle/>
        <a:p>
          <a:r>
            <a:rPr lang="en-US" sz="1600" dirty="0"/>
            <a:t>Convert coverage to Minnesota Life</a:t>
          </a:r>
        </a:p>
      </dgm:t>
    </dgm:pt>
    <dgm:pt modelId="{7A845755-4180-403B-A844-1B4E7A6D024C}" type="parTrans" cxnId="{9C9A8B55-AD7E-42C3-BB74-847A912FE220}">
      <dgm:prSet/>
      <dgm:spPr/>
      <dgm:t>
        <a:bodyPr/>
        <a:lstStyle/>
        <a:p>
          <a:endParaRPr lang="en-US" sz="1600"/>
        </a:p>
      </dgm:t>
    </dgm:pt>
    <dgm:pt modelId="{EA96E63B-22FD-4A3A-B870-70003667A58C}" type="sibTrans" cxnId="{9C9A8B55-AD7E-42C3-BB74-847A912FE220}">
      <dgm:prSet/>
      <dgm:spPr/>
      <dgm:t>
        <a:bodyPr/>
        <a:lstStyle/>
        <a:p>
          <a:endParaRPr lang="en-US" sz="1600"/>
        </a:p>
      </dgm:t>
    </dgm:pt>
    <dgm:pt modelId="{83B84C1F-04F2-44DE-B224-F2C64AAE81D3}">
      <dgm:prSet phldrT="[Text]" custT="1"/>
      <dgm:spPr/>
      <dgm:t>
        <a:bodyPr/>
        <a:lstStyle/>
        <a:p>
          <a:r>
            <a:rPr lang="en-US" sz="1600" dirty="0"/>
            <a:t>Whole life policy</a:t>
          </a:r>
        </a:p>
      </dgm:t>
    </dgm:pt>
    <dgm:pt modelId="{B0DAA1A2-79F0-4123-B9EF-00EEA9A3246F}" type="parTrans" cxnId="{71823A31-E8AC-4A51-81BC-FB6837F5B432}">
      <dgm:prSet/>
      <dgm:spPr/>
      <dgm:t>
        <a:bodyPr/>
        <a:lstStyle/>
        <a:p>
          <a:endParaRPr lang="en-US" sz="1600"/>
        </a:p>
      </dgm:t>
    </dgm:pt>
    <dgm:pt modelId="{AA89F30A-DBCC-4DFC-8568-2D98D5A20BD3}" type="sibTrans" cxnId="{71823A31-E8AC-4A51-81BC-FB6837F5B432}">
      <dgm:prSet/>
      <dgm:spPr/>
      <dgm:t>
        <a:bodyPr/>
        <a:lstStyle/>
        <a:p>
          <a:endParaRPr lang="en-US" sz="1600"/>
        </a:p>
      </dgm:t>
    </dgm:pt>
    <dgm:pt modelId="{A2D9BC78-4666-46E6-83D7-D9CE1F371DEE}">
      <dgm:prSet phldrT="[Text]" custT="1"/>
      <dgm:spPr/>
      <dgm:t>
        <a:bodyPr/>
        <a:lstStyle/>
        <a:p>
          <a:r>
            <a:rPr lang="en-US" sz="1600" dirty="0"/>
            <a:t>Coverage reduces with age and terms at age 70</a:t>
          </a:r>
        </a:p>
      </dgm:t>
    </dgm:pt>
    <dgm:pt modelId="{78BF0D7D-607C-4AF9-9495-040CDB502F0F}" type="parTrans" cxnId="{857952F6-907F-413B-AC2C-703FC63DB5CE}">
      <dgm:prSet/>
      <dgm:spPr/>
      <dgm:t>
        <a:bodyPr/>
        <a:lstStyle/>
        <a:p>
          <a:endParaRPr lang="en-US" sz="1600"/>
        </a:p>
      </dgm:t>
    </dgm:pt>
    <dgm:pt modelId="{3E0314C9-3131-4AFC-9047-1EE54D452EDF}" type="sibTrans" cxnId="{857952F6-907F-413B-AC2C-703FC63DB5CE}">
      <dgm:prSet/>
      <dgm:spPr/>
      <dgm:t>
        <a:bodyPr/>
        <a:lstStyle/>
        <a:p>
          <a:endParaRPr lang="en-US" sz="1600"/>
        </a:p>
      </dgm:t>
    </dgm:pt>
    <dgm:pt modelId="{C145A779-0BD6-427D-8B58-BE40760DAA2E}">
      <dgm:prSet phldrT="[Text]" custT="1"/>
      <dgm:spPr/>
      <dgm:t>
        <a:bodyPr/>
        <a:lstStyle/>
        <a:p>
          <a:r>
            <a:rPr lang="en-US" sz="1600" dirty="0"/>
            <a:t>Coverage remains in force until death</a:t>
          </a:r>
        </a:p>
      </dgm:t>
    </dgm:pt>
    <dgm:pt modelId="{0B8B4CC9-1CDB-4DC4-AF15-D8A4F804AC82}" type="parTrans" cxnId="{195B38C1-D940-4A18-B78A-74709A404111}">
      <dgm:prSet/>
      <dgm:spPr/>
      <dgm:t>
        <a:bodyPr/>
        <a:lstStyle/>
        <a:p>
          <a:endParaRPr lang="en-US"/>
        </a:p>
      </dgm:t>
    </dgm:pt>
    <dgm:pt modelId="{CA8C5E7B-6F84-457B-9A8B-A92DC2F7C5AC}" type="sibTrans" cxnId="{195B38C1-D940-4A18-B78A-74709A404111}">
      <dgm:prSet/>
      <dgm:spPr/>
      <dgm:t>
        <a:bodyPr/>
        <a:lstStyle/>
        <a:p>
          <a:endParaRPr lang="en-US"/>
        </a:p>
      </dgm:t>
    </dgm:pt>
    <dgm:pt modelId="{FED4E6F6-25DD-4657-92A5-D2DB07F3B904}">
      <dgm:prSet phldrT="[Text]" custT="1"/>
      <dgm:spPr/>
      <dgm:t>
        <a:bodyPr/>
        <a:lstStyle/>
        <a:p>
          <a:r>
            <a:rPr lang="en-US" sz="1600" dirty="0"/>
            <a:t>Rates increase with age</a:t>
          </a:r>
        </a:p>
      </dgm:t>
    </dgm:pt>
    <dgm:pt modelId="{E073D0D6-D69B-4786-B838-EB69A4B21D73}" type="parTrans" cxnId="{C0D40B18-868C-4787-9775-AD41876AAFD8}">
      <dgm:prSet/>
      <dgm:spPr/>
      <dgm:t>
        <a:bodyPr/>
        <a:lstStyle/>
        <a:p>
          <a:endParaRPr lang="en-US"/>
        </a:p>
      </dgm:t>
    </dgm:pt>
    <dgm:pt modelId="{A048C80E-50BE-43C8-8EDE-2D8BCBAA406D}" type="sibTrans" cxnId="{C0D40B18-868C-4787-9775-AD41876AAFD8}">
      <dgm:prSet/>
      <dgm:spPr/>
      <dgm:t>
        <a:bodyPr/>
        <a:lstStyle/>
        <a:p>
          <a:endParaRPr lang="en-US"/>
        </a:p>
      </dgm:t>
    </dgm:pt>
    <dgm:pt modelId="{DEC8967A-FB3D-4508-ADE1-80067AF85F90}">
      <dgm:prSet phldrT="[Text]" custT="1"/>
      <dgm:spPr/>
      <dgm:t>
        <a:bodyPr/>
        <a:lstStyle/>
        <a:p>
          <a:r>
            <a:rPr lang="en-US" sz="1600" dirty="0"/>
            <a:t>Often the most expensive option</a:t>
          </a:r>
        </a:p>
      </dgm:t>
    </dgm:pt>
    <dgm:pt modelId="{14BC643D-B508-494B-985C-C4821F0872B8}" type="parTrans" cxnId="{4E395415-9235-44F6-9537-499A26A82F4B}">
      <dgm:prSet/>
      <dgm:spPr/>
      <dgm:t>
        <a:bodyPr/>
        <a:lstStyle/>
        <a:p>
          <a:endParaRPr lang="en-US"/>
        </a:p>
      </dgm:t>
    </dgm:pt>
    <dgm:pt modelId="{B6D4A696-8A1B-4473-8EA5-65D0073DBDBA}" type="sibTrans" cxnId="{4E395415-9235-44F6-9537-499A26A82F4B}">
      <dgm:prSet/>
      <dgm:spPr/>
      <dgm:t>
        <a:bodyPr/>
        <a:lstStyle/>
        <a:p>
          <a:endParaRPr lang="en-US"/>
        </a:p>
      </dgm:t>
    </dgm:pt>
    <dgm:pt modelId="{FD7856ED-E953-4281-BC07-2C5054E66A6F}" type="pres">
      <dgm:prSet presAssocID="{194DBCC1-22E9-4499-AEB6-97A0D5964B87}" presName="Name0" presStyleCnt="0">
        <dgm:presLayoutVars>
          <dgm:dir/>
          <dgm:animLvl val="lvl"/>
          <dgm:resizeHandles val="exact"/>
        </dgm:presLayoutVars>
      </dgm:prSet>
      <dgm:spPr/>
      <dgm:t>
        <a:bodyPr/>
        <a:lstStyle/>
        <a:p>
          <a:endParaRPr lang="en-US"/>
        </a:p>
      </dgm:t>
    </dgm:pt>
    <dgm:pt modelId="{567FFE37-B0B2-45C3-A2CD-5105EF3F5796}" type="pres">
      <dgm:prSet presAssocID="{EA415CF5-4D11-49D7-8915-F6E8919C066A}" presName="composite" presStyleCnt="0"/>
      <dgm:spPr/>
    </dgm:pt>
    <dgm:pt modelId="{7CEE8432-7D18-4812-AC0D-87759322B5C7}" type="pres">
      <dgm:prSet presAssocID="{EA415CF5-4D11-49D7-8915-F6E8919C066A}" presName="parTx" presStyleLbl="alignNode1" presStyleIdx="0" presStyleCnt="2" custScaleY="60771" custLinFactNeighborY="-24665">
        <dgm:presLayoutVars>
          <dgm:chMax val="0"/>
          <dgm:chPref val="0"/>
          <dgm:bulletEnabled val="1"/>
        </dgm:presLayoutVars>
      </dgm:prSet>
      <dgm:spPr/>
      <dgm:t>
        <a:bodyPr/>
        <a:lstStyle/>
        <a:p>
          <a:endParaRPr lang="en-US"/>
        </a:p>
      </dgm:t>
    </dgm:pt>
    <dgm:pt modelId="{EA4E0679-5A65-420F-AEF1-D5AB60E8799F}" type="pres">
      <dgm:prSet presAssocID="{EA415CF5-4D11-49D7-8915-F6E8919C066A}" presName="desTx" presStyleLbl="alignAccFollowNode1" presStyleIdx="0" presStyleCnt="2" custLinFactNeighborY="2221">
        <dgm:presLayoutVars>
          <dgm:bulletEnabled val="1"/>
        </dgm:presLayoutVars>
      </dgm:prSet>
      <dgm:spPr/>
      <dgm:t>
        <a:bodyPr/>
        <a:lstStyle/>
        <a:p>
          <a:endParaRPr lang="en-US"/>
        </a:p>
      </dgm:t>
    </dgm:pt>
    <dgm:pt modelId="{E8433FD6-8157-4E5C-BE64-F59D688FF321}" type="pres">
      <dgm:prSet presAssocID="{8312C55B-7ED1-409D-A8E4-64C770AF1B13}" presName="space" presStyleCnt="0"/>
      <dgm:spPr/>
    </dgm:pt>
    <dgm:pt modelId="{09FB6B71-A0F3-4C98-9298-1204AAE9B5F9}" type="pres">
      <dgm:prSet presAssocID="{942B03AA-A6B4-4E36-A8E4-682BA95B89D1}" presName="composite" presStyleCnt="0"/>
      <dgm:spPr/>
    </dgm:pt>
    <dgm:pt modelId="{3F054F4B-CECA-4DCF-89A4-A7E4980475CA}" type="pres">
      <dgm:prSet presAssocID="{942B03AA-A6B4-4E36-A8E4-682BA95B89D1}" presName="parTx" presStyleLbl="alignNode1" presStyleIdx="1" presStyleCnt="2" custScaleX="104281" custScaleY="60771" custLinFactNeighborY="-20384">
        <dgm:presLayoutVars>
          <dgm:chMax val="0"/>
          <dgm:chPref val="0"/>
          <dgm:bulletEnabled val="1"/>
        </dgm:presLayoutVars>
      </dgm:prSet>
      <dgm:spPr/>
      <dgm:t>
        <a:bodyPr/>
        <a:lstStyle/>
        <a:p>
          <a:endParaRPr lang="en-US"/>
        </a:p>
      </dgm:t>
    </dgm:pt>
    <dgm:pt modelId="{E15BF150-B16A-40DE-A127-6ACD541E2065}" type="pres">
      <dgm:prSet presAssocID="{942B03AA-A6B4-4E36-A8E4-682BA95B89D1}" presName="desTx" presStyleLbl="alignAccFollowNode1" presStyleIdx="1" presStyleCnt="2" custScaleX="104571" custLinFactNeighborY="2739">
        <dgm:presLayoutVars>
          <dgm:bulletEnabled val="1"/>
        </dgm:presLayoutVars>
      </dgm:prSet>
      <dgm:spPr/>
      <dgm:t>
        <a:bodyPr/>
        <a:lstStyle/>
        <a:p>
          <a:endParaRPr lang="en-US"/>
        </a:p>
      </dgm:t>
    </dgm:pt>
  </dgm:ptLst>
  <dgm:cxnLst>
    <dgm:cxn modelId="{80DA464D-F89C-4249-BC7B-0259DE56E48E}" type="presOf" srcId="{194DBCC1-22E9-4499-AEB6-97A0D5964B87}" destId="{FD7856ED-E953-4281-BC07-2C5054E66A6F}" srcOrd="0" destOrd="0" presId="urn:microsoft.com/office/officeart/2005/8/layout/hList1"/>
    <dgm:cxn modelId="{C0D40B18-868C-4787-9775-AD41876AAFD8}" srcId="{EA415CF5-4D11-49D7-8915-F6E8919C066A}" destId="{FED4E6F6-25DD-4657-92A5-D2DB07F3B904}" srcOrd="2" destOrd="0" parTransId="{E073D0D6-D69B-4786-B838-EB69A4B21D73}" sibTransId="{A048C80E-50BE-43C8-8EDE-2D8BCBAA406D}"/>
    <dgm:cxn modelId="{66C8A78A-124E-4AE9-9435-52B87DACFF1C}" srcId="{EA415CF5-4D11-49D7-8915-F6E8919C066A}" destId="{47D7911D-3A0F-4FE5-9DE6-C8BFC02A363B}" srcOrd="1" destOrd="0" parTransId="{BA54BE05-06AE-44D3-8B1C-CD2F29C126F4}" sibTransId="{EB0A35D7-9354-4936-8C11-F3EEEF31EAEC}"/>
    <dgm:cxn modelId="{14E62B15-C126-4AC4-8B24-74158D06126E}" srcId="{194DBCC1-22E9-4499-AEB6-97A0D5964B87}" destId="{942B03AA-A6B4-4E36-A8E4-682BA95B89D1}" srcOrd="1" destOrd="0" parTransId="{39778F63-7314-4581-81A5-E2EFBED3FAA4}" sibTransId="{DB219814-CE68-4692-A664-950DF49ABDEA}"/>
    <dgm:cxn modelId="{245C90AD-A5ED-4D66-820A-F37BE34D15D5}" type="presOf" srcId="{47D7911D-3A0F-4FE5-9DE6-C8BFC02A363B}" destId="{EA4E0679-5A65-420F-AEF1-D5AB60E8799F}" srcOrd="0" destOrd="1" presId="urn:microsoft.com/office/officeart/2005/8/layout/hList1"/>
    <dgm:cxn modelId="{A31B2245-FFE6-4EFD-8F8C-1C567AC2D376}" type="presOf" srcId="{A2D9BC78-4666-46E6-83D7-D9CE1F371DEE}" destId="{EA4E0679-5A65-420F-AEF1-D5AB60E8799F}" srcOrd="0" destOrd="3" presId="urn:microsoft.com/office/officeart/2005/8/layout/hList1"/>
    <dgm:cxn modelId="{4E395415-9235-44F6-9537-499A26A82F4B}" srcId="{942B03AA-A6B4-4E36-A8E4-682BA95B89D1}" destId="{DEC8967A-FB3D-4508-ADE1-80067AF85F90}" srcOrd="2" destOrd="0" parTransId="{14BC643D-B508-494B-985C-C4821F0872B8}" sibTransId="{B6D4A696-8A1B-4473-8EA5-65D0073DBDBA}"/>
    <dgm:cxn modelId="{B464612E-D273-434C-8C06-03EC3AEE7E06}" srcId="{194DBCC1-22E9-4499-AEB6-97A0D5964B87}" destId="{EA415CF5-4D11-49D7-8915-F6E8919C066A}" srcOrd="0" destOrd="0" parTransId="{310A8539-0E6B-4B69-AEE9-808C8A7B8AA0}" sibTransId="{8312C55B-7ED1-409D-A8E4-64C770AF1B13}"/>
    <dgm:cxn modelId="{F3C2F1CD-EB23-4E1F-93C1-CFF81850669A}" type="presOf" srcId="{1588513A-5DF1-4D39-9D05-ECD6BBD475F2}" destId="{EA4E0679-5A65-420F-AEF1-D5AB60E8799F}" srcOrd="0" destOrd="0" presId="urn:microsoft.com/office/officeart/2005/8/layout/hList1"/>
    <dgm:cxn modelId="{857952F6-907F-413B-AC2C-703FC63DB5CE}" srcId="{EA415CF5-4D11-49D7-8915-F6E8919C066A}" destId="{A2D9BC78-4666-46E6-83D7-D9CE1F371DEE}" srcOrd="3" destOrd="0" parTransId="{78BF0D7D-607C-4AF9-9495-040CDB502F0F}" sibTransId="{3E0314C9-3131-4AFC-9047-1EE54D452EDF}"/>
    <dgm:cxn modelId="{E02DF5BA-71A4-4C46-8764-4E077A3D0738}" type="presOf" srcId="{942B03AA-A6B4-4E36-A8E4-682BA95B89D1}" destId="{3F054F4B-CECA-4DCF-89A4-A7E4980475CA}" srcOrd="0" destOrd="0" presId="urn:microsoft.com/office/officeart/2005/8/layout/hList1"/>
    <dgm:cxn modelId="{1B652B5A-9A8A-44CD-9550-ED960009ACAE}" type="presOf" srcId="{DEC8967A-FB3D-4508-ADE1-80067AF85F90}" destId="{E15BF150-B16A-40DE-A127-6ACD541E2065}" srcOrd="0" destOrd="2" presId="urn:microsoft.com/office/officeart/2005/8/layout/hList1"/>
    <dgm:cxn modelId="{004D5DF2-25D2-4382-A451-35BEFB9FB550}" srcId="{EA415CF5-4D11-49D7-8915-F6E8919C066A}" destId="{1588513A-5DF1-4D39-9D05-ECD6BBD475F2}" srcOrd="0" destOrd="0" parTransId="{D2ED2CDB-E9E7-4EB1-BFF9-2B00B8AE21B1}" sibTransId="{D12DE776-157A-4098-A270-5077129E5A36}"/>
    <dgm:cxn modelId="{71823A31-E8AC-4A51-81BC-FB6837F5B432}" srcId="{942B03AA-A6B4-4E36-A8E4-682BA95B89D1}" destId="{83B84C1F-04F2-44DE-B224-F2C64AAE81D3}" srcOrd="1" destOrd="0" parTransId="{B0DAA1A2-79F0-4123-B9EF-00EEA9A3246F}" sibTransId="{AA89F30A-DBCC-4DFC-8568-2D98D5A20BD3}"/>
    <dgm:cxn modelId="{E8474640-387C-4611-9EBE-802C0C1DCE79}" type="presOf" srcId="{3E18CE9F-A24E-45D9-BEFE-B522783DAE1A}" destId="{E15BF150-B16A-40DE-A127-6ACD541E2065}" srcOrd="0" destOrd="0" presId="urn:microsoft.com/office/officeart/2005/8/layout/hList1"/>
    <dgm:cxn modelId="{195B38C1-D940-4A18-B78A-74709A404111}" srcId="{942B03AA-A6B4-4E36-A8E4-682BA95B89D1}" destId="{C145A779-0BD6-427D-8B58-BE40760DAA2E}" srcOrd="3" destOrd="0" parTransId="{0B8B4CC9-1CDB-4DC4-AF15-D8A4F804AC82}" sibTransId="{CA8C5E7B-6F84-457B-9A8B-A92DC2F7C5AC}"/>
    <dgm:cxn modelId="{96A2CA2B-4B81-4C1B-B1F9-60B03EA73ECB}" type="presOf" srcId="{FED4E6F6-25DD-4657-92A5-D2DB07F3B904}" destId="{EA4E0679-5A65-420F-AEF1-D5AB60E8799F}" srcOrd="0" destOrd="2" presId="urn:microsoft.com/office/officeart/2005/8/layout/hList1"/>
    <dgm:cxn modelId="{9C9A8B55-AD7E-42C3-BB74-847A912FE220}" srcId="{942B03AA-A6B4-4E36-A8E4-682BA95B89D1}" destId="{3E18CE9F-A24E-45D9-BEFE-B522783DAE1A}" srcOrd="0" destOrd="0" parTransId="{7A845755-4180-403B-A844-1B4E7A6D024C}" sibTransId="{EA96E63B-22FD-4A3A-B870-70003667A58C}"/>
    <dgm:cxn modelId="{772BE823-9D6E-4C82-B3FA-81654F70387C}" type="presOf" srcId="{83B84C1F-04F2-44DE-B224-F2C64AAE81D3}" destId="{E15BF150-B16A-40DE-A127-6ACD541E2065}" srcOrd="0" destOrd="1" presId="urn:microsoft.com/office/officeart/2005/8/layout/hList1"/>
    <dgm:cxn modelId="{9FFDE112-ECC1-404B-8E4B-908D1688B597}" type="presOf" srcId="{C145A779-0BD6-427D-8B58-BE40760DAA2E}" destId="{E15BF150-B16A-40DE-A127-6ACD541E2065}" srcOrd="0" destOrd="3" presId="urn:microsoft.com/office/officeart/2005/8/layout/hList1"/>
    <dgm:cxn modelId="{A7A3BB97-7A93-4B92-A5EB-A91909B04E40}" type="presOf" srcId="{EA415CF5-4D11-49D7-8915-F6E8919C066A}" destId="{7CEE8432-7D18-4812-AC0D-87759322B5C7}" srcOrd="0" destOrd="0" presId="urn:microsoft.com/office/officeart/2005/8/layout/hList1"/>
    <dgm:cxn modelId="{E4C967E7-92E7-4FD6-A43F-E2C08F272EBC}" type="presParOf" srcId="{FD7856ED-E953-4281-BC07-2C5054E66A6F}" destId="{567FFE37-B0B2-45C3-A2CD-5105EF3F5796}" srcOrd="0" destOrd="0" presId="urn:microsoft.com/office/officeart/2005/8/layout/hList1"/>
    <dgm:cxn modelId="{3D009A20-FFC9-4A7C-A5EC-95CD00A58767}" type="presParOf" srcId="{567FFE37-B0B2-45C3-A2CD-5105EF3F5796}" destId="{7CEE8432-7D18-4812-AC0D-87759322B5C7}" srcOrd="0" destOrd="0" presId="urn:microsoft.com/office/officeart/2005/8/layout/hList1"/>
    <dgm:cxn modelId="{BC487951-FA3F-4E29-AB9C-F6DA6B251904}" type="presParOf" srcId="{567FFE37-B0B2-45C3-A2CD-5105EF3F5796}" destId="{EA4E0679-5A65-420F-AEF1-D5AB60E8799F}" srcOrd="1" destOrd="0" presId="urn:microsoft.com/office/officeart/2005/8/layout/hList1"/>
    <dgm:cxn modelId="{BC7EF036-1586-4DF9-94B5-7560048DB738}" type="presParOf" srcId="{FD7856ED-E953-4281-BC07-2C5054E66A6F}" destId="{E8433FD6-8157-4E5C-BE64-F59D688FF321}" srcOrd="1" destOrd="0" presId="urn:microsoft.com/office/officeart/2005/8/layout/hList1"/>
    <dgm:cxn modelId="{E5BA6F2C-77AD-4CE7-840B-EFEE968A2296}" type="presParOf" srcId="{FD7856ED-E953-4281-BC07-2C5054E66A6F}" destId="{09FB6B71-A0F3-4C98-9298-1204AAE9B5F9}" srcOrd="2" destOrd="0" presId="urn:microsoft.com/office/officeart/2005/8/layout/hList1"/>
    <dgm:cxn modelId="{CC4F86C9-F096-4279-87C5-1F5C7EBE26F0}" type="presParOf" srcId="{09FB6B71-A0F3-4C98-9298-1204AAE9B5F9}" destId="{3F054F4B-CECA-4DCF-89A4-A7E4980475CA}" srcOrd="0" destOrd="0" presId="urn:microsoft.com/office/officeart/2005/8/layout/hList1"/>
    <dgm:cxn modelId="{6D020635-FB0D-4FEF-A66D-CFE0BF9601E4}" type="presParOf" srcId="{09FB6B71-A0F3-4C98-9298-1204AAE9B5F9}" destId="{E15BF150-B16A-40DE-A127-6ACD541E20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FF4A26-413D-42C7-B21E-43CA812CBD84}"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BE2EE897-CEB1-418B-844E-CE6AE9631E69}">
      <dgm:prSet phldrT="[Text]" custT="1"/>
      <dgm:spPr/>
      <dgm:t>
        <a:bodyPr/>
        <a:lstStyle/>
        <a:p>
          <a:r>
            <a:rPr lang="en-US" sz="1600" dirty="0"/>
            <a:t>Stress management</a:t>
          </a:r>
        </a:p>
        <a:p>
          <a:r>
            <a:rPr lang="en-US" sz="1600" dirty="0"/>
            <a:t>Anxiety</a:t>
          </a:r>
        </a:p>
        <a:p>
          <a:r>
            <a:rPr lang="en-US" sz="1600" dirty="0"/>
            <a:t>Addictions</a:t>
          </a:r>
        </a:p>
        <a:p>
          <a:r>
            <a:rPr lang="en-US" sz="1600" dirty="0"/>
            <a:t>Eating disorders</a:t>
          </a:r>
        </a:p>
        <a:p>
          <a:r>
            <a:rPr lang="en-US" sz="1600" dirty="0"/>
            <a:t>And more</a:t>
          </a:r>
        </a:p>
      </dgm:t>
    </dgm:pt>
    <dgm:pt modelId="{D4BA6AF7-D47A-4455-8FBC-188C9728C009}" type="parTrans" cxnId="{80680BA1-EB55-4099-9345-33CC3C59EB5F}">
      <dgm:prSet/>
      <dgm:spPr/>
      <dgm:t>
        <a:bodyPr/>
        <a:lstStyle/>
        <a:p>
          <a:endParaRPr lang="en-US"/>
        </a:p>
      </dgm:t>
    </dgm:pt>
    <dgm:pt modelId="{9A8C8885-FB0E-49FA-83F8-60E43FC7D4F5}" type="sibTrans" cxnId="{80680BA1-EB55-4099-9345-33CC3C59EB5F}">
      <dgm:prSet/>
      <dgm:spPr/>
      <dgm:t>
        <a:bodyPr/>
        <a:lstStyle/>
        <a:p>
          <a:endParaRPr lang="en-US"/>
        </a:p>
      </dgm:t>
    </dgm:pt>
    <dgm:pt modelId="{413A65C1-66AD-46EB-82E4-5D7E9564F2DD}">
      <dgm:prSet phldrT="[Text]" custT="1"/>
      <dgm:spPr/>
      <dgm:t>
        <a:bodyPr/>
        <a:lstStyle/>
        <a:p>
          <a:r>
            <a:rPr lang="en-US" sz="1600" dirty="0"/>
            <a:t>Assessing the fraud scope</a:t>
          </a:r>
        </a:p>
        <a:p>
          <a:r>
            <a:rPr lang="en-US" sz="1600" dirty="0"/>
            <a:t>Providing law contacts</a:t>
          </a:r>
        </a:p>
        <a:p>
          <a:r>
            <a:rPr lang="en-US" sz="1600" dirty="0"/>
            <a:t>Filing complaint &amp; affidavit</a:t>
          </a:r>
        </a:p>
        <a:p>
          <a:r>
            <a:rPr lang="en-US" sz="1600" dirty="0"/>
            <a:t>Guidance through recovery</a:t>
          </a:r>
        </a:p>
        <a:p>
          <a:r>
            <a:rPr lang="en-US" sz="1600" dirty="0"/>
            <a:t>And more</a:t>
          </a:r>
        </a:p>
      </dgm:t>
    </dgm:pt>
    <dgm:pt modelId="{2027AC5D-6147-43F3-BFE4-C185500A47D3}" type="parTrans" cxnId="{695C7D72-500C-4C37-BE33-B94DC4661020}">
      <dgm:prSet/>
      <dgm:spPr/>
      <dgm:t>
        <a:bodyPr/>
        <a:lstStyle/>
        <a:p>
          <a:endParaRPr lang="en-US"/>
        </a:p>
      </dgm:t>
    </dgm:pt>
    <dgm:pt modelId="{FF14C288-86D4-4665-B835-8F1CDC7B423A}" type="sibTrans" cxnId="{695C7D72-500C-4C37-BE33-B94DC4661020}">
      <dgm:prSet/>
      <dgm:spPr/>
      <dgm:t>
        <a:bodyPr/>
        <a:lstStyle/>
        <a:p>
          <a:endParaRPr lang="en-US"/>
        </a:p>
      </dgm:t>
    </dgm:pt>
    <dgm:pt modelId="{F7501EA8-DF34-4A04-9E02-F13CCF4A9B8E}" type="pres">
      <dgm:prSet presAssocID="{5DFF4A26-413D-42C7-B21E-43CA812CBD84}" presName="Name0" presStyleCnt="0">
        <dgm:presLayoutVars>
          <dgm:dir/>
          <dgm:resizeHandles val="exact"/>
        </dgm:presLayoutVars>
      </dgm:prSet>
      <dgm:spPr/>
      <dgm:t>
        <a:bodyPr/>
        <a:lstStyle/>
        <a:p>
          <a:endParaRPr lang="en-US"/>
        </a:p>
      </dgm:t>
    </dgm:pt>
    <dgm:pt modelId="{AF6ECAC8-E2A7-49D9-9FB4-0EBFB234113C}" type="pres">
      <dgm:prSet presAssocID="{BE2EE897-CEB1-418B-844E-CE6AE9631E69}" presName="composite" presStyleCnt="0"/>
      <dgm:spPr/>
    </dgm:pt>
    <dgm:pt modelId="{B38976FB-21F7-4EFD-AF87-3AAAD60083B5}" type="pres">
      <dgm:prSet presAssocID="{BE2EE897-CEB1-418B-844E-CE6AE9631E69}" presName="rect1" presStyleLbl="bgImgPlace1" presStyleIdx="0" presStyleCnt="2" custScaleX="49288" custScaleY="52600" custLinFactNeighborX="-8588" custLinFactNeighborY="-3"/>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EA17BBE6-52A4-432E-8D4F-BB686C8B3955}" type="pres">
      <dgm:prSet presAssocID="{BE2EE897-CEB1-418B-844E-CE6AE9631E69}" presName="wedgeRectCallout1" presStyleLbl="node1" presStyleIdx="0" presStyleCnt="2" custScaleX="102119" custScaleY="173552" custLinFactNeighborX="9204" custLinFactNeighborY="37652">
        <dgm:presLayoutVars>
          <dgm:bulletEnabled val="1"/>
        </dgm:presLayoutVars>
      </dgm:prSet>
      <dgm:spPr/>
      <dgm:t>
        <a:bodyPr/>
        <a:lstStyle/>
        <a:p>
          <a:endParaRPr lang="en-US"/>
        </a:p>
      </dgm:t>
    </dgm:pt>
    <dgm:pt modelId="{B857E524-CB61-4150-B4F0-C448F32376C5}" type="pres">
      <dgm:prSet presAssocID="{9A8C8885-FB0E-49FA-83F8-60E43FC7D4F5}" presName="sibTrans" presStyleCnt="0"/>
      <dgm:spPr/>
    </dgm:pt>
    <dgm:pt modelId="{5C594591-13CA-4EB5-9766-BC6276F9699F}" type="pres">
      <dgm:prSet presAssocID="{413A65C1-66AD-46EB-82E4-5D7E9564F2DD}" presName="composite" presStyleCnt="0"/>
      <dgm:spPr/>
    </dgm:pt>
    <dgm:pt modelId="{159DE9A5-362B-46DF-B297-B2DAB66BC53D}" type="pres">
      <dgm:prSet presAssocID="{413A65C1-66AD-46EB-82E4-5D7E9564F2DD}" presName="rect1" presStyleLbl="bgImgPlace1" presStyleIdx="1" presStyleCnt="2" custScaleX="51065" custScaleY="53126" custLinFactNeighborX="3342" custLinFactNeighborY="-87"/>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274940AE-FD02-4490-A8C4-8B362BA6469C}" type="pres">
      <dgm:prSet presAssocID="{413A65C1-66AD-46EB-82E4-5D7E9564F2DD}" presName="wedgeRectCallout1" presStyleLbl="node1" presStyleIdx="1" presStyleCnt="2" custScaleX="100867" custScaleY="171516" custLinFactNeighborX="26772" custLinFactNeighborY="-21">
        <dgm:presLayoutVars>
          <dgm:bulletEnabled val="1"/>
        </dgm:presLayoutVars>
      </dgm:prSet>
      <dgm:spPr/>
      <dgm:t>
        <a:bodyPr/>
        <a:lstStyle/>
        <a:p>
          <a:endParaRPr lang="en-US"/>
        </a:p>
      </dgm:t>
    </dgm:pt>
  </dgm:ptLst>
  <dgm:cxnLst>
    <dgm:cxn modelId="{221CD98C-8C77-4FBF-9E1F-AA93BFCD135C}" type="presOf" srcId="{5DFF4A26-413D-42C7-B21E-43CA812CBD84}" destId="{F7501EA8-DF34-4A04-9E02-F13CCF4A9B8E}" srcOrd="0" destOrd="0" presId="urn:microsoft.com/office/officeart/2008/layout/BendingPictureCaptionList"/>
    <dgm:cxn modelId="{695C7D72-500C-4C37-BE33-B94DC4661020}" srcId="{5DFF4A26-413D-42C7-B21E-43CA812CBD84}" destId="{413A65C1-66AD-46EB-82E4-5D7E9564F2DD}" srcOrd="1" destOrd="0" parTransId="{2027AC5D-6147-43F3-BFE4-C185500A47D3}" sibTransId="{FF14C288-86D4-4665-B835-8F1CDC7B423A}"/>
    <dgm:cxn modelId="{9AE7D0B0-78D3-4425-8B4D-6EFF05F08953}" type="presOf" srcId="{BE2EE897-CEB1-418B-844E-CE6AE9631E69}" destId="{EA17BBE6-52A4-432E-8D4F-BB686C8B3955}" srcOrd="0" destOrd="0" presId="urn:microsoft.com/office/officeart/2008/layout/BendingPictureCaptionList"/>
    <dgm:cxn modelId="{6C5511E0-84C8-4A7E-9666-CCE8DDB212E5}" type="presOf" srcId="{413A65C1-66AD-46EB-82E4-5D7E9564F2DD}" destId="{274940AE-FD02-4490-A8C4-8B362BA6469C}" srcOrd="0" destOrd="0" presId="urn:microsoft.com/office/officeart/2008/layout/BendingPictureCaptionList"/>
    <dgm:cxn modelId="{80680BA1-EB55-4099-9345-33CC3C59EB5F}" srcId="{5DFF4A26-413D-42C7-B21E-43CA812CBD84}" destId="{BE2EE897-CEB1-418B-844E-CE6AE9631E69}" srcOrd="0" destOrd="0" parTransId="{D4BA6AF7-D47A-4455-8FBC-188C9728C009}" sibTransId="{9A8C8885-FB0E-49FA-83F8-60E43FC7D4F5}"/>
    <dgm:cxn modelId="{EA433D50-FB99-46D7-8C18-E8EFBFF75ADB}" type="presParOf" srcId="{F7501EA8-DF34-4A04-9E02-F13CCF4A9B8E}" destId="{AF6ECAC8-E2A7-49D9-9FB4-0EBFB234113C}" srcOrd="0" destOrd="0" presId="urn:microsoft.com/office/officeart/2008/layout/BendingPictureCaptionList"/>
    <dgm:cxn modelId="{BDFBD709-DC30-4AAE-B30C-23A29D40C0D0}" type="presParOf" srcId="{AF6ECAC8-E2A7-49D9-9FB4-0EBFB234113C}" destId="{B38976FB-21F7-4EFD-AF87-3AAAD60083B5}" srcOrd="0" destOrd="0" presId="urn:microsoft.com/office/officeart/2008/layout/BendingPictureCaptionList"/>
    <dgm:cxn modelId="{1E3820C1-337D-4A9F-BDAF-E4E72B121E11}" type="presParOf" srcId="{AF6ECAC8-E2A7-49D9-9FB4-0EBFB234113C}" destId="{EA17BBE6-52A4-432E-8D4F-BB686C8B3955}" srcOrd="1" destOrd="0" presId="urn:microsoft.com/office/officeart/2008/layout/BendingPictureCaptionList"/>
    <dgm:cxn modelId="{98BA7892-D638-46A5-A56A-77DA222AF351}" type="presParOf" srcId="{F7501EA8-DF34-4A04-9E02-F13CCF4A9B8E}" destId="{B857E524-CB61-4150-B4F0-C448F32376C5}" srcOrd="1" destOrd="0" presId="urn:microsoft.com/office/officeart/2008/layout/BendingPictureCaptionList"/>
    <dgm:cxn modelId="{30388CB0-81AE-41A4-BCDF-AB5F232D1068}" type="presParOf" srcId="{F7501EA8-DF34-4A04-9E02-F13CCF4A9B8E}" destId="{5C594591-13CA-4EB5-9766-BC6276F9699F}" srcOrd="2" destOrd="0" presId="urn:microsoft.com/office/officeart/2008/layout/BendingPictureCaptionList"/>
    <dgm:cxn modelId="{66EF1D31-95B7-4676-933D-6CC7DC624356}" type="presParOf" srcId="{5C594591-13CA-4EB5-9766-BC6276F9699F}" destId="{159DE9A5-362B-46DF-B297-B2DAB66BC53D}" srcOrd="0" destOrd="0" presId="urn:microsoft.com/office/officeart/2008/layout/BendingPictureCaptionList"/>
    <dgm:cxn modelId="{88829444-4E77-4DAD-9327-54138A370EBB}" type="presParOf" srcId="{5C594591-13CA-4EB5-9766-BC6276F9699F}" destId="{274940AE-FD02-4490-A8C4-8B362BA6469C}"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278874" tIns="185916" rIns="92958" bIns="46479" numCol="1" anchor="t"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5124" name="Rectangle 4"/>
          <p:cNvSpPr>
            <a:spLocks noGrp="1" noChangeArrowheads="1"/>
          </p:cNvSpPr>
          <p:nvPr>
            <p:ph type="ftr" sz="quarter" idx="2"/>
          </p:nvPr>
        </p:nvSpPr>
        <p:spPr bwMode="auto">
          <a:xfrm>
            <a:off x="0" y="8819515"/>
            <a:ext cx="3026833" cy="464185"/>
          </a:xfrm>
          <a:prstGeom prst="rect">
            <a:avLst/>
          </a:prstGeom>
          <a:noFill/>
          <a:ln w="9525">
            <a:noFill/>
            <a:miter lim="800000"/>
            <a:headEnd/>
            <a:tailEnd/>
          </a:ln>
          <a:effectLst/>
        </p:spPr>
        <p:txBody>
          <a:bodyPr vert="horz" wrap="square" lIns="278874" tIns="46479" rIns="92958" bIns="185916" numCol="1" anchor="b"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5125" name="Rectangle 5"/>
          <p:cNvSpPr>
            <a:spLocks noGrp="1" noChangeArrowheads="1"/>
          </p:cNvSpPr>
          <p:nvPr>
            <p:ph type="sldNum" sz="quarter" idx="3"/>
          </p:nvPr>
        </p:nvSpPr>
        <p:spPr bwMode="auto">
          <a:xfrm>
            <a:off x="3958167" y="8819515"/>
            <a:ext cx="3026833" cy="464185"/>
          </a:xfrm>
          <a:prstGeom prst="rect">
            <a:avLst/>
          </a:prstGeom>
          <a:noFill/>
          <a:ln w="9525">
            <a:noFill/>
            <a:miter lim="800000"/>
            <a:headEnd/>
            <a:tailEnd/>
          </a:ln>
          <a:effectLst/>
        </p:spPr>
        <p:txBody>
          <a:bodyPr vert="horz" wrap="square" lIns="92958" tIns="92958" rIns="278874" bIns="185916" numCol="1" anchor="b"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fld id="{6CFABE52-56A9-42D9-B76D-2168E68141E3}" type="slidenum">
              <a:rPr lang="en-US"/>
              <a:pPr/>
              <a:t>‹#›</a:t>
            </a:fld>
            <a:endParaRPr lang="en-US"/>
          </a:p>
        </p:txBody>
      </p:sp>
    </p:spTree>
    <p:extLst>
      <p:ext uri="{BB962C8B-B14F-4D97-AF65-F5344CB8AC3E}">
        <p14:creationId xmlns:p14="http://schemas.microsoft.com/office/powerpoint/2010/main" val="20855510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278874" tIns="185916" rIns="92958" bIns="46479" numCol="1" anchor="t"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11267" name="Rectangle 3"/>
          <p:cNvSpPr>
            <a:spLocks noGrp="1" noChangeArrowheads="1"/>
          </p:cNvSpPr>
          <p:nvPr>
            <p:ph type="dt" idx="1"/>
          </p:nvPr>
        </p:nvSpPr>
        <p:spPr bwMode="auto">
          <a:xfrm>
            <a:off x="3958167" y="0"/>
            <a:ext cx="3026833" cy="464185"/>
          </a:xfrm>
          <a:prstGeom prst="rect">
            <a:avLst/>
          </a:prstGeom>
          <a:noFill/>
          <a:ln w="9525">
            <a:noFill/>
            <a:miter lim="800000"/>
            <a:headEnd/>
            <a:tailEnd/>
          </a:ln>
          <a:effectLst/>
        </p:spPr>
        <p:txBody>
          <a:bodyPr vert="horz" wrap="square" lIns="92958" tIns="185916" rIns="278874" bIns="46479" numCol="1" anchor="t"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endParaRPr lang="en-US"/>
          </a:p>
        </p:txBody>
      </p:sp>
      <p:sp>
        <p:nvSpPr>
          <p:cNvPr id="922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334" y="4409758"/>
            <a:ext cx="5122333"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819515"/>
            <a:ext cx="3026833" cy="464185"/>
          </a:xfrm>
          <a:prstGeom prst="rect">
            <a:avLst/>
          </a:prstGeom>
          <a:noFill/>
          <a:ln w="9525">
            <a:noFill/>
            <a:miter lim="800000"/>
            <a:headEnd/>
            <a:tailEnd/>
          </a:ln>
          <a:effectLst/>
        </p:spPr>
        <p:txBody>
          <a:bodyPr vert="horz" wrap="square" lIns="278874" tIns="46479" rIns="92958" bIns="185916" numCol="1" anchor="b"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11271" name="Rectangle 7"/>
          <p:cNvSpPr>
            <a:spLocks noGrp="1" noChangeArrowheads="1"/>
          </p:cNvSpPr>
          <p:nvPr>
            <p:ph type="sldNum" sz="quarter" idx="5"/>
          </p:nvPr>
        </p:nvSpPr>
        <p:spPr bwMode="auto">
          <a:xfrm>
            <a:off x="3958167" y="8819515"/>
            <a:ext cx="3026833" cy="464185"/>
          </a:xfrm>
          <a:prstGeom prst="rect">
            <a:avLst/>
          </a:prstGeom>
          <a:noFill/>
          <a:ln w="9525">
            <a:noFill/>
            <a:miter lim="800000"/>
            <a:headEnd/>
            <a:tailEnd/>
          </a:ln>
          <a:effectLst/>
        </p:spPr>
        <p:txBody>
          <a:bodyPr vert="horz" wrap="square" lIns="92958" tIns="46479" rIns="278874" bIns="185916" numCol="1" anchor="b"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fld id="{D22D6C82-A838-40C5-9789-EEC7D55AA64F}" type="slidenum">
              <a:rPr lang="en-US"/>
              <a:pPr/>
              <a:t>‹#›</a:t>
            </a:fld>
            <a:endParaRPr lang="en-US"/>
          </a:p>
        </p:txBody>
      </p:sp>
    </p:spTree>
    <p:extLst>
      <p:ext uri="{BB962C8B-B14F-4D97-AF65-F5344CB8AC3E}">
        <p14:creationId xmlns:p14="http://schemas.microsoft.com/office/powerpoint/2010/main" val="20896613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pitchFamily="-110" charset="0"/>
        <a:ea typeface="ＭＳ Ｐゴシック" charset="-128"/>
        <a:cs typeface="ＭＳ Ｐゴシック" charset="-128"/>
      </a:defRPr>
    </a:lvl1pPr>
    <a:lvl2pPr marL="4572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2D6C82-A838-40C5-9789-EEC7D55AA64F}" type="slidenum">
              <a:rPr lang="en-US" smtClean="0"/>
              <a:pPr/>
              <a:t>1</a:t>
            </a:fld>
            <a:endParaRPr lang="en-US"/>
          </a:p>
        </p:txBody>
      </p:sp>
    </p:spTree>
    <p:extLst>
      <p:ext uri="{BB962C8B-B14F-4D97-AF65-F5344CB8AC3E}">
        <p14:creationId xmlns:p14="http://schemas.microsoft.com/office/powerpoint/2010/main" val="3687496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14</a:t>
            </a:fld>
            <a:endParaRPr lang="en-US"/>
          </a:p>
        </p:txBody>
      </p:sp>
    </p:spTree>
    <p:extLst>
      <p:ext uri="{BB962C8B-B14F-4D97-AF65-F5344CB8AC3E}">
        <p14:creationId xmlns:p14="http://schemas.microsoft.com/office/powerpoint/2010/main" val="299659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15</a:t>
            </a:fld>
            <a:endParaRPr lang="en-US"/>
          </a:p>
        </p:txBody>
      </p:sp>
    </p:spTree>
    <p:extLst>
      <p:ext uri="{BB962C8B-B14F-4D97-AF65-F5344CB8AC3E}">
        <p14:creationId xmlns:p14="http://schemas.microsoft.com/office/powerpoint/2010/main" val="359024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851811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20</a:t>
            </a:fld>
            <a:endParaRPr lang="en-US"/>
          </a:p>
        </p:txBody>
      </p:sp>
    </p:spTree>
    <p:extLst>
      <p:ext uri="{BB962C8B-B14F-4D97-AF65-F5344CB8AC3E}">
        <p14:creationId xmlns:p14="http://schemas.microsoft.com/office/powerpoint/2010/main" val="3157215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D6C82-A838-40C5-9789-EEC7D55AA64F}" type="slidenum">
              <a:rPr lang="en-US" smtClean="0"/>
              <a:pPr/>
              <a:t>21</a:t>
            </a:fld>
            <a:endParaRPr lang="en-US"/>
          </a:p>
        </p:txBody>
      </p:sp>
    </p:spTree>
    <p:extLst>
      <p:ext uri="{BB962C8B-B14F-4D97-AF65-F5344CB8AC3E}">
        <p14:creationId xmlns:p14="http://schemas.microsoft.com/office/powerpoint/2010/main" val="287320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2</a:t>
            </a:fld>
            <a:endParaRPr lang="en-US"/>
          </a:p>
        </p:txBody>
      </p:sp>
    </p:spTree>
    <p:extLst>
      <p:ext uri="{BB962C8B-B14F-4D97-AF65-F5344CB8AC3E}">
        <p14:creationId xmlns:p14="http://schemas.microsoft.com/office/powerpoint/2010/main" val="174139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5</a:t>
            </a:fld>
            <a:endParaRPr lang="en-US"/>
          </a:p>
        </p:txBody>
      </p:sp>
    </p:spTree>
    <p:extLst>
      <p:ext uri="{BB962C8B-B14F-4D97-AF65-F5344CB8AC3E}">
        <p14:creationId xmlns:p14="http://schemas.microsoft.com/office/powerpoint/2010/main" val="49188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6</a:t>
            </a:fld>
            <a:endParaRPr lang="en-US"/>
          </a:p>
        </p:txBody>
      </p:sp>
    </p:spTree>
    <p:extLst>
      <p:ext uri="{BB962C8B-B14F-4D97-AF65-F5344CB8AC3E}">
        <p14:creationId xmlns:p14="http://schemas.microsoft.com/office/powerpoint/2010/main" val="188239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7</a:t>
            </a:fld>
            <a:endParaRPr lang="en-US"/>
          </a:p>
        </p:txBody>
      </p:sp>
    </p:spTree>
    <p:extLst>
      <p:ext uri="{BB962C8B-B14F-4D97-AF65-F5344CB8AC3E}">
        <p14:creationId xmlns:p14="http://schemas.microsoft.com/office/powerpoint/2010/main" val="426563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30874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40188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112699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13</a:t>
            </a:fld>
            <a:endParaRPr lang="en-US"/>
          </a:p>
        </p:txBody>
      </p:sp>
    </p:spTree>
    <p:extLst>
      <p:ext uri="{BB962C8B-B14F-4D97-AF65-F5344CB8AC3E}">
        <p14:creationId xmlns:p14="http://schemas.microsoft.com/office/powerpoint/2010/main" val="4188292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FULL GOLD">
    <p:spTree>
      <p:nvGrpSpPr>
        <p:cNvPr id="1" name=""/>
        <p:cNvGrpSpPr/>
        <p:nvPr/>
      </p:nvGrpSpPr>
      <p:grpSpPr>
        <a:xfrm>
          <a:off x="0" y="0"/>
          <a:ext cx="0" cy="0"/>
          <a:chOff x="0" y="0"/>
          <a:chExt cx="0" cy="0"/>
        </a:xfrm>
      </p:grpSpPr>
      <p:sp>
        <p:nvSpPr>
          <p:cNvPr id="4" name="Rectangle 3"/>
          <p:cNvSpPr/>
          <p:nvPr userDrawn="1"/>
        </p:nvSpPr>
        <p:spPr bwMode="auto">
          <a:xfrm>
            <a:off x="-5819" y="3124200"/>
            <a:ext cx="9149819" cy="3733800"/>
          </a:xfrm>
          <a:prstGeom prst="rect">
            <a:avLst/>
          </a:prstGeom>
          <a:solidFill>
            <a:srgbClr val="C9D8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16" name="Text Placeholder 10"/>
          <p:cNvSpPr>
            <a:spLocks noGrp="1"/>
          </p:cNvSpPr>
          <p:nvPr>
            <p:ph type="body" sz="quarter" idx="10" hasCustomPrompt="1"/>
          </p:nvPr>
        </p:nvSpPr>
        <p:spPr>
          <a:xfrm>
            <a:off x="457200" y="5181600"/>
            <a:ext cx="7315200" cy="228600"/>
          </a:xfrm>
          <a:prstGeom prst="rect">
            <a:avLst/>
          </a:prstGeom>
        </p:spPr>
        <p:txBody>
          <a:bodyPr lIns="0" tIns="0" rIns="0" bIns="0">
            <a:noAutofit/>
          </a:bodyPr>
          <a:lstStyle>
            <a:lvl1pPr marL="1588" indent="-1588">
              <a:buNone/>
              <a:defRPr sz="1600" b="1" baseline="0">
                <a:solidFill>
                  <a:srgbClr val="3E3935"/>
                </a:solidFill>
              </a:defRPr>
            </a:lvl1pPr>
          </a:lstStyle>
          <a:p>
            <a:pPr lvl="0"/>
            <a:r>
              <a:rPr lang="en-US" dirty="0"/>
              <a:t>Presenter’s Name</a:t>
            </a:r>
          </a:p>
        </p:txBody>
      </p:sp>
      <p:sp>
        <p:nvSpPr>
          <p:cNvPr id="17" name="Text Placeholder 12"/>
          <p:cNvSpPr>
            <a:spLocks noGrp="1"/>
          </p:cNvSpPr>
          <p:nvPr>
            <p:ph type="body" sz="quarter" idx="11" hasCustomPrompt="1"/>
          </p:nvPr>
        </p:nvSpPr>
        <p:spPr>
          <a:xfrm>
            <a:off x="459006" y="5486400"/>
            <a:ext cx="7315200" cy="228600"/>
          </a:xfrm>
          <a:prstGeom prst="rect">
            <a:avLst/>
          </a:prstGeom>
        </p:spPr>
        <p:txBody>
          <a:bodyPr lIns="0" tIns="0" rIns="0" bIns="0">
            <a:noAutofit/>
          </a:bodyPr>
          <a:lstStyle>
            <a:lvl1pPr marL="1588" indent="-1588">
              <a:buNone/>
              <a:defRPr sz="1400" baseline="0">
                <a:solidFill>
                  <a:srgbClr val="3E3935"/>
                </a:solidFill>
              </a:defRPr>
            </a:lvl1pPr>
          </a:lstStyle>
          <a:p>
            <a:pPr lvl="0"/>
            <a:r>
              <a:rPr lang="en-US" dirty="0"/>
              <a:t>Month 00, 20XX</a:t>
            </a:r>
          </a:p>
        </p:txBody>
      </p:sp>
      <p:sp>
        <p:nvSpPr>
          <p:cNvPr id="8" name="Rectangle 2"/>
          <p:cNvSpPr>
            <a:spLocks noGrp="1" noChangeArrowheads="1"/>
          </p:cNvSpPr>
          <p:nvPr>
            <p:ph type="ctrTitle" hasCustomPrompt="1"/>
          </p:nvPr>
        </p:nvSpPr>
        <p:spPr bwMode="auto">
          <a:xfrm>
            <a:off x="457200" y="3200400"/>
            <a:ext cx="8305800" cy="1066800"/>
          </a:xfrm>
          <a:prstGeom prst="rect">
            <a:avLst/>
          </a:prstGeom>
          <a:noFill/>
          <a:ln>
            <a:miter lim="800000"/>
            <a:headEnd/>
            <a:tailEnd/>
          </a:ln>
        </p:spPr>
        <p:txBody>
          <a:bodyPr anchor="b" anchorCtr="0">
            <a:normAutofit/>
          </a:bodyPr>
          <a:lstStyle>
            <a:lvl1pPr>
              <a:defRPr sz="3200" b="1" baseline="0">
                <a:solidFill>
                  <a:srgbClr val="3E3935"/>
                </a:solidFill>
              </a:defRPr>
            </a:lvl1pPr>
          </a:lstStyle>
          <a:p>
            <a:r>
              <a:rPr lang="en-US" dirty="0"/>
              <a:t>Title slide headline</a:t>
            </a:r>
          </a:p>
        </p:txBody>
      </p:sp>
      <p:sp>
        <p:nvSpPr>
          <p:cNvPr id="9" name="Text Placeholder 2"/>
          <p:cNvSpPr>
            <a:spLocks noGrp="1"/>
          </p:cNvSpPr>
          <p:nvPr>
            <p:ph type="body" sz="quarter" idx="13" hasCustomPrompt="1"/>
          </p:nvPr>
        </p:nvSpPr>
        <p:spPr>
          <a:xfrm>
            <a:off x="464762" y="4276507"/>
            <a:ext cx="8305800" cy="533400"/>
          </a:xfrm>
        </p:spPr>
        <p:txBody>
          <a:bodyPr/>
          <a:lstStyle>
            <a:lvl1pPr marL="0" indent="0">
              <a:buNone/>
              <a:defRPr sz="2800" baseline="0">
                <a:solidFill>
                  <a:srgbClr val="3E3935"/>
                </a:solidFill>
              </a:defRPr>
            </a:lvl1pPr>
          </a:lstStyle>
          <a:p>
            <a:pPr lvl="0"/>
            <a:r>
              <a:rPr lang="en-US" dirty="0"/>
              <a:t>Optional 2nd line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5256"/>
            <a:ext cx="9144000" cy="2040941"/>
          </a:xfrm>
          <a:prstGeom prst="rect">
            <a:avLst/>
          </a:prstGeom>
        </p:spPr>
      </p:pic>
      <p:sp>
        <p:nvSpPr>
          <p:cNvPr id="3" name="Rectangle 2"/>
          <p:cNvSpPr/>
          <p:nvPr userDrawn="1"/>
        </p:nvSpPr>
        <p:spPr bwMode="auto">
          <a:xfrm>
            <a:off x="-5817" y="2946197"/>
            <a:ext cx="9149818" cy="178003"/>
          </a:xfrm>
          <a:prstGeom prst="rect">
            <a:avLst/>
          </a:prstGeom>
          <a:solidFill>
            <a:srgbClr val="009BA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181438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SUBHEAD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9" name="Title Placeholder 1"/>
          <p:cNvSpPr>
            <a:spLocks noGrp="1"/>
          </p:cNvSpPr>
          <p:nvPr>
            <p:ph type="title" hasCustomPrompt="1"/>
          </p:nvPr>
        </p:nvSpPr>
        <p:spPr>
          <a:xfrm>
            <a:off x="457200" y="1219200"/>
            <a:ext cx="8229600" cy="457200"/>
          </a:xfrm>
          <a:prstGeom prst="rect">
            <a:avLst/>
          </a:prstGeom>
        </p:spPr>
        <p:txBody>
          <a:bodyPr vert="horz" lIns="0" tIns="0" rIns="0" bIns="0" rtlCol="0" anchor="t" anchorCtr="0">
            <a:normAutofit/>
          </a:bodyPr>
          <a:lstStyle>
            <a:lvl1pPr>
              <a:defRPr sz="3200">
                <a:solidFill>
                  <a:schemeClr val="accent1"/>
                </a:solidFill>
              </a:defRPr>
            </a:lvl1pPr>
          </a:lstStyle>
          <a:p>
            <a:r>
              <a:rPr lang="en-US" dirty="0"/>
              <a:t>Click to add text 32 </a:t>
            </a:r>
            <a:r>
              <a:rPr lang="en-US" dirty="0" err="1"/>
              <a:t>pt</a:t>
            </a:r>
            <a:r>
              <a:rPr lang="en-US" dirty="0"/>
              <a:t> size</a:t>
            </a:r>
          </a:p>
        </p:txBody>
      </p:sp>
      <p:sp>
        <p:nvSpPr>
          <p:cNvPr id="3" name="Text Placeholder 2"/>
          <p:cNvSpPr>
            <a:spLocks noGrp="1"/>
          </p:cNvSpPr>
          <p:nvPr>
            <p:ph type="body" sz="quarter" idx="11" hasCustomPrompt="1"/>
          </p:nvPr>
        </p:nvSpPr>
        <p:spPr>
          <a:xfrm>
            <a:off x="457200" y="1915290"/>
            <a:ext cx="8229600" cy="466928"/>
          </a:xfrm>
        </p:spPr>
        <p:txBody>
          <a:bodyPr/>
          <a:lstStyle>
            <a:lvl1pPr marL="0" indent="0">
              <a:buNone/>
              <a:defRPr sz="2000" b="1" baseline="0"/>
            </a:lvl1pPr>
          </a:lstStyle>
          <a:p>
            <a:pPr lvl="0"/>
            <a:r>
              <a:rPr lang="en-US" dirty="0"/>
              <a:t>Subhead style – click to add text</a:t>
            </a:r>
          </a:p>
        </p:txBody>
      </p:sp>
      <p:sp>
        <p:nvSpPr>
          <p:cNvPr id="6" name="Content Placeholder 5"/>
          <p:cNvSpPr>
            <a:spLocks noGrp="1"/>
          </p:cNvSpPr>
          <p:nvPr>
            <p:ph sz="quarter" idx="12" hasCustomPrompt="1"/>
          </p:nvPr>
        </p:nvSpPr>
        <p:spPr>
          <a:xfrm>
            <a:off x="457200" y="2372490"/>
            <a:ext cx="8229600" cy="3657600"/>
          </a:xfrm>
        </p:spPr>
        <p:txBody>
          <a:bodyPr/>
          <a:lstStyle>
            <a:lvl1pPr>
              <a:defRPr sz="2000"/>
            </a:lvl1pPr>
            <a:lvl2pPr>
              <a:defRPr sz="1800"/>
            </a:lvl2pPr>
            <a:lvl3pPr>
              <a:defRPr sz="1600"/>
            </a:lvl3pPr>
          </a:lstStyle>
          <a:p>
            <a:pPr lvl="0"/>
            <a:r>
              <a:rPr lang="en-US" dirty="0"/>
              <a:t>20 </a:t>
            </a:r>
            <a:r>
              <a:rPr lang="en-US" dirty="0" err="1"/>
              <a:t>pt</a:t>
            </a:r>
            <a:r>
              <a:rPr lang="en-US" dirty="0"/>
              <a:t> size click to add text</a:t>
            </a:r>
          </a:p>
          <a:p>
            <a:pPr lvl="1"/>
            <a:r>
              <a:rPr lang="en-US" dirty="0"/>
              <a:t>18 </a:t>
            </a:r>
            <a:r>
              <a:rPr lang="en-US" dirty="0" err="1"/>
              <a:t>pt</a:t>
            </a:r>
            <a:r>
              <a:rPr lang="en-US" dirty="0"/>
              <a:t> size second level</a:t>
            </a:r>
          </a:p>
          <a:p>
            <a:pPr lvl="2"/>
            <a:r>
              <a:rPr lang="en-US" dirty="0"/>
              <a:t>16 </a:t>
            </a:r>
            <a:r>
              <a:rPr lang="en-US" dirty="0" err="1"/>
              <a:t>pt</a:t>
            </a:r>
            <a:r>
              <a:rPr lang="en-US" dirty="0"/>
              <a:t> size third level</a:t>
            </a:r>
          </a:p>
        </p:txBody>
      </p:sp>
    </p:spTree>
    <p:extLst>
      <p:ext uri="{BB962C8B-B14F-4D97-AF65-F5344CB8AC3E}">
        <p14:creationId xmlns:p14="http://schemas.microsoft.com/office/powerpoint/2010/main" val="135294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362200"/>
            <a:ext cx="3962400" cy="4038600"/>
          </a:xfrm>
          <a:prstGeom prst="rect">
            <a:avLst/>
          </a:prstGeo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22 </a:t>
            </a:r>
            <a:r>
              <a:rPr lang="en-US" dirty="0" err="1"/>
              <a:t>pt</a:t>
            </a:r>
            <a:r>
              <a:rPr lang="en-US" dirty="0"/>
              <a:t> size click to add text</a:t>
            </a:r>
          </a:p>
          <a:p>
            <a:pPr lvl="1"/>
            <a:r>
              <a:rPr lang="en-US" dirty="0"/>
              <a:t>20 </a:t>
            </a:r>
            <a:r>
              <a:rPr lang="en-US" dirty="0" err="1"/>
              <a:t>pt</a:t>
            </a:r>
            <a:r>
              <a:rPr lang="en-US" dirty="0"/>
              <a:t> size second level</a:t>
            </a:r>
          </a:p>
          <a:p>
            <a:pPr lvl="2"/>
            <a:r>
              <a:rPr lang="en-US" dirty="0"/>
              <a:t>18 </a:t>
            </a:r>
            <a:r>
              <a:rPr lang="en-US" dirty="0" err="1"/>
              <a:t>pt</a:t>
            </a:r>
            <a:r>
              <a:rPr lang="en-US" dirty="0"/>
              <a:t> size third level</a:t>
            </a:r>
          </a:p>
        </p:txBody>
      </p:sp>
      <p:sp>
        <p:nvSpPr>
          <p:cNvPr id="4" name="Content Placeholder 3"/>
          <p:cNvSpPr>
            <a:spLocks noGrp="1"/>
          </p:cNvSpPr>
          <p:nvPr>
            <p:ph sz="half" idx="2" hasCustomPrompt="1"/>
          </p:nvPr>
        </p:nvSpPr>
        <p:spPr>
          <a:xfrm>
            <a:off x="4648200" y="2362200"/>
            <a:ext cx="4038600" cy="4038600"/>
          </a:xfrm>
          <a:prstGeom prst="rect">
            <a:avLst/>
          </a:prstGeom>
        </p:spPr>
        <p:txBody>
          <a:bodyPr/>
          <a:lstStyle>
            <a:lvl1pPr>
              <a:defRPr lang="en-US" sz="2200" dirty="0" smtClean="0"/>
            </a:lvl1pPr>
            <a:lvl2pPr>
              <a:defRPr lang="en-US" sz="2000" dirty="0" smtClean="0"/>
            </a:lvl2pPr>
            <a:lvl3pPr>
              <a:defRPr lang="en-US" sz="1800"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22 </a:t>
            </a:r>
            <a:r>
              <a:rPr lang="en-US" dirty="0" err="1"/>
              <a:t>pt</a:t>
            </a:r>
            <a:r>
              <a:rPr lang="en-US" dirty="0"/>
              <a:t> size click to add text</a:t>
            </a:r>
          </a:p>
          <a:p>
            <a:pPr lvl="1"/>
            <a:r>
              <a:rPr lang="en-US" dirty="0"/>
              <a:t>20 </a:t>
            </a:r>
            <a:r>
              <a:rPr lang="en-US" dirty="0" err="1"/>
              <a:t>pt</a:t>
            </a:r>
            <a:r>
              <a:rPr lang="en-US" dirty="0"/>
              <a:t> size second level</a:t>
            </a:r>
          </a:p>
          <a:p>
            <a:pPr lvl="2"/>
            <a:r>
              <a:rPr lang="en-US" dirty="0"/>
              <a:t>18 </a:t>
            </a:r>
            <a:r>
              <a:rPr lang="en-US" dirty="0" err="1"/>
              <a:t>pt</a:t>
            </a:r>
            <a:r>
              <a:rPr lang="en-US" dirty="0"/>
              <a:t> size third level</a:t>
            </a:r>
          </a:p>
        </p:txBody>
      </p:sp>
      <p:sp>
        <p:nvSpPr>
          <p:cNvPr id="5" name="Rectangle 23"/>
          <p:cNvSpPr>
            <a:spLocks noGrp="1" noChangeArrowheads="1"/>
          </p:cNvSpPr>
          <p:nvPr>
            <p:ph type="sldNum" sz="quarter" idx="10"/>
          </p:nvPr>
        </p:nvSpPr>
        <p:spPr/>
        <p:txBody>
          <a:bodyPr/>
          <a:lstStyle>
            <a:lvl1pPr>
              <a:defRPr/>
            </a:lvl1pPr>
          </a:lstStyle>
          <a:p>
            <a:fld id="{5BA49101-B0B4-4876-A645-F3811FDF18DA}" type="slidenum">
              <a:rPr lang="en-US"/>
              <a:pPr/>
              <a:t>‹#›</a:t>
            </a:fld>
            <a:endParaRPr lang="en-US" sz="900"/>
          </a:p>
        </p:txBody>
      </p:sp>
      <p:sp>
        <p:nvSpPr>
          <p:cNvPr id="7" name="Title Placeholder 1"/>
          <p:cNvSpPr>
            <a:spLocks noGrp="1"/>
          </p:cNvSpPr>
          <p:nvPr>
            <p:ph type="title" hasCustomPrompt="1"/>
          </p:nvPr>
        </p:nvSpPr>
        <p:spPr>
          <a:xfrm>
            <a:off x="457200" y="1219200"/>
            <a:ext cx="8229600" cy="457200"/>
          </a:xfrm>
          <a:prstGeom prst="rect">
            <a:avLst/>
          </a:prstGeom>
        </p:spPr>
        <p:txBody>
          <a:bodyPr vert="horz" lIns="0" tIns="0" rIns="0" bIns="0" rtlCol="0" anchor="t" anchorCtr="0">
            <a:normAutofit/>
          </a:bodyPr>
          <a:lstStyle>
            <a:lvl1pPr>
              <a:defRPr sz="3200" b="0">
                <a:solidFill>
                  <a:schemeClr val="accent1"/>
                </a:solidFill>
              </a:defRPr>
            </a:lvl1pPr>
          </a:lstStyle>
          <a:p>
            <a:r>
              <a:rPr lang="en-US" dirty="0"/>
              <a:t>Click to add text 32 </a:t>
            </a:r>
            <a:r>
              <a:rPr lang="en-US" dirty="0" err="1"/>
              <a:t>pt</a:t>
            </a:r>
            <a:r>
              <a:rPr lang="en-US" dirty="0"/>
              <a:t> size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hapter slide WHITE">
    <p:spTree>
      <p:nvGrpSpPr>
        <p:cNvPr id="1" name=""/>
        <p:cNvGrpSpPr/>
        <p:nvPr/>
      </p:nvGrpSpPr>
      <p:grpSpPr>
        <a:xfrm>
          <a:off x="0" y="0"/>
          <a:ext cx="0" cy="0"/>
          <a:chOff x="0" y="0"/>
          <a:chExt cx="0" cy="0"/>
        </a:xfrm>
      </p:grpSpPr>
      <p:pic>
        <p:nvPicPr>
          <p:cNvPr id="6" name="Picture 5"/>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905256"/>
            <a:ext cx="9144000" cy="5961888"/>
          </a:xfrm>
          <a:prstGeom prst="rect">
            <a:avLst/>
          </a:prstGeom>
        </p:spPr>
      </p:pic>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8" name="Title 2"/>
          <p:cNvSpPr>
            <a:spLocks noGrp="1"/>
          </p:cNvSpPr>
          <p:nvPr>
            <p:ph type="title" hasCustomPrompt="1"/>
          </p:nvPr>
        </p:nvSpPr>
        <p:spPr>
          <a:xfrm>
            <a:off x="457200" y="2133600"/>
            <a:ext cx="8229600" cy="1004010"/>
          </a:xfrm>
        </p:spPr>
        <p:txBody>
          <a:bodyPr anchor="b" anchorCtr="0"/>
          <a:lstStyle>
            <a:lvl1pPr>
              <a:defRPr baseline="0">
                <a:solidFill>
                  <a:srgbClr val="3E3935"/>
                </a:solidFill>
              </a:defRPr>
            </a:lvl1pPr>
          </a:lstStyle>
          <a:p>
            <a:r>
              <a:rPr lang="en-US" dirty="0"/>
              <a:t>Chapter slide used to introduce next section (if applicable)</a:t>
            </a:r>
          </a:p>
        </p:txBody>
      </p:sp>
      <p:sp>
        <p:nvSpPr>
          <p:cNvPr id="5" name="Text Placeholder 4"/>
          <p:cNvSpPr>
            <a:spLocks noGrp="1"/>
          </p:cNvSpPr>
          <p:nvPr>
            <p:ph type="body" sz="quarter" idx="11" hasCustomPrompt="1"/>
          </p:nvPr>
        </p:nvSpPr>
        <p:spPr>
          <a:xfrm>
            <a:off x="457200" y="3276600"/>
            <a:ext cx="8229600" cy="609600"/>
          </a:xfrm>
        </p:spPr>
        <p:txBody>
          <a:bodyPr/>
          <a:lstStyle>
            <a:lvl1pPr marL="0" indent="0">
              <a:buNone/>
              <a:defRPr sz="2200" b="1">
                <a:solidFill>
                  <a:srgbClr val="3E3935"/>
                </a:solidFill>
              </a:defRPr>
            </a:lvl1pPr>
          </a:lstStyle>
          <a:p>
            <a:pPr lvl="0"/>
            <a:r>
              <a:rPr lang="en-US" dirty="0"/>
              <a:t>Subhead – click to add text</a:t>
            </a:r>
          </a:p>
        </p:txBody>
      </p:sp>
    </p:spTree>
    <p:extLst>
      <p:ext uri="{BB962C8B-B14F-4D97-AF65-F5344CB8AC3E}">
        <p14:creationId xmlns:p14="http://schemas.microsoft.com/office/powerpoint/2010/main" val="419630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4" name="Rectangle 3"/>
          <p:cNvSpPr/>
          <p:nvPr userDrawn="1"/>
        </p:nvSpPr>
        <p:spPr bwMode="auto">
          <a:xfrm>
            <a:off x="8238"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5" name="Rectangle 4"/>
          <p:cNvSpPr/>
          <p:nvPr userDrawn="1"/>
        </p:nvSpPr>
        <p:spPr>
          <a:xfrm>
            <a:off x="378675" y="5624953"/>
            <a:ext cx="4572000" cy="1015663"/>
          </a:xfrm>
          <a:prstGeom prst="rect">
            <a:avLst/>
          </a:prstGeom>
        </p:spPr>
        <p:txBody>
          <a:bodyPr>
            <a:spAutoFit/>
          </a:bodyPr>
          <a:lstStyle/>
          <a:p>
            <a:r>
              <a:rPr lang="en-US" sz="1000" b="1" dirty="0">
                <a:latin typeface="Arial" pitchFamily="96" charset="0"/>
              </a:rPr>
              <a:t>Ochs, Inc.</a:t>
            </a:r>
          </a:p>
          <a:p>
            <a:r>
              <a:rPr lang="en-US" sz="1000" b="0" dirty="0">
                <a:latin typeface="Arial" pitchFamily="96" charset="0"/>
              </a:rPr>
              <a:t>A </a:t>
            </a:r>
            <a:r>
              <a:rPr lang="en-US" sz="1000" b="0" dirty="0" err="1">
                <a:latin typeface="Arial" pitchFamily="96" charset="0"/>
              </a:rPr>
              <a:t>Securian</a:t>
            </a:r>
            <a:r>
              <a:rPr lang="en-US" sz="1000" b="0" dirty="0">
                <a:latin typeface="Arial" pitchFamily="96" charset="0"/>
              </a:rPr>
              <a:t> Financial Company</a:t>
            </a:r>
          </a:p>
          <a:p>
            <a:r>
              <a:rPr lang="en-US" sz="1000" b="0" dirty="0">
                <a:latin typeface="Arial" pitchFamily="96" charset="0"/>
              </a:rPr>
              <a:t>400</a:t>
            </a:r>
            <a:r>
              <a:rPr lang="en-US" sz="1000" b="0" baseline="0" dirty="0">
                <a:latin typeface="Arial" pitchFamily="96" charset="0"/>
              </a:rPr>
              <a:t> Robert Street North, Suite 1880, St. Paul, MN 55101-7734</a:t>
            </a:r>
            <a:endParaRPr lang="en-US" sz="1000" b="0" dirty="0">
              <a:latin typeface="Arial" pitchFamily="96" charset="0"/>
            </a:endParaRPr>
          </a:p>
          <a:p>
            <a:r>
              <a:rPr lang="en-US" sz="1000" dirty="0">
                <a:latin typeface="Arial" pitchFamily="96" charset="0"/>
              </a:rPr>
              <a:t>ochsinc.com</a:t>
            </a:r>
          </a:p>
          <a:p>
            <a:endParaRPr lang="en-US" sz="1000" dirty="0">
              <a:latin typeface="Arial" pitchFamily="96" charset="0"/>
            </a:endParaRPr>
          </a:p>
          <a:p>
            <a:r>
              <a:rPr lang="en-US" sz="1000" dirty="0">
                <a:latin typeface="Arial" pitchFamily="96" charset="0"/>
              </a:rPr>
              <a:t>©2019 Ochs, Inc. All rights reserved.</a:t>
            </a:r>
          </a:p>
        </p:txBody>
      </p:sp>
      <p:sp>
        <p:nvSpPr>
          <p:cNvPr id="2" name="TextBox 1"/>
          <p:cNvSpPr txBox="1"/>
          <p:nvPr userDrawn="1"/>
        </p:nvSpPr>
        <p:spPr>
          <a:xfrm>
            <a:off x="370703" y="4069489"/>
            <a:ext cx="8279027" cy="1077218"/>
          </a:xfrm>
          <a:prstGeom prst="rect">
            <a:avLst/>
          </a:prstGeom>
          <a:noFill/>
        </p:spPr>
        <p:txBody>
          <a:bodyPr wrap="square" rtlCol="0">
            <a:spAutoFit/>
          </a:bodyPr>
          <a:lstStyle/>
          <a:p>
            <a:r>
              <a:rPr lang="en-US" sz="800" kern="1200" dirty="0">
                <a:solidFill>
                  <a:schemeClr val="tx1"/>
                </a:solidFill>
                <a:effectLst/>
                <a:latin typeface="+mn-lt"/>
                <a:ea typeface="ＭＳ Ｐゴシック" pitchFamily="96" charset="-128"/>
                <a:cs typeface="ＭＳ Ｐゴシック" pitchFamily="96" charset="-128"/>
              </a:rPr>
              <a:t>Insurance products are issued by Minnesota Life Insurance Company or </a:t>
            </a:r>
            <a:r>
              <a:rPr lang="en-US" sz="800" kern="1200" dirty="0" err="1">
                <a:solidFill>
                  <a:schemeClr val="tx1"/>
                </a:solidFill>
                <a:effectLst/>
                <a:latin typeface="+mn-lt"/>
                <a:ea typeface="ＭＳ Ｐゴシック" pitchFamily="96" charset="-128"/>
                <a:cs typeface="ＭＳ Ｐゴシック" pitchFamily="96" charset="-128"/>
              </a:rPr>
              <a:t>Securian</a:t>
            </a:r>
            <a:r>
              <a:rPr lang="en-US" sz="800" kern="1200" dirty="0">
                <a:solidFill>
                  <a:schemeClr val="tx1"/>
                </a:solidFill>
                <a:effectLst/>
                <a:latin typeface="+mn-lt"/>
                <a:ea typeface="ＭＳ Ｐゴシック" pitchFamily="96" charset="-128"/>
                <a:cs typeface="ＭＳ Ｐゴシック" pitchFamily="96" charset="-128"/>
              </a:rPr>
              <a:t> Life Insurance Company, a New York authorized insurer. Minnesota Life is not an authorized New York insurer and does not do insurance business in New York. Both companies are headquartered in Saint Paul, MN. Product availability and features may vary by state. Each insurer is solely responsible for the financial obligations under the policies or contracts it issues.</a:t>
            </a:r>
          </a:p>
          <a:p>
            <a:r>
              <a:rPr lang="en-US" sz="800" b="1" kern="1200" dirty="0">
                <a:solidFill>
                  <a:schemeClr val="tx1"/>
                </a:solidFill>
                <a:effectLst/>
                <a:latin typeface="+mn-lt"/>
                <a:ea typeface="ＭＳ Ｐゴシック" pitchFamily="96" charset="-128"/>
                <a:cs typeface="ＭＳ Ｐゴシック" pitchFamily="96" charset="-128"/>
              </a:rPr>
              <a:t> </a:t>
            </a:r>
            <a:endParaRPr lang="en-US" sz="800" kern="1200" dirty="0">
              <a:solidFill>
                <a:schemeClr val="tx1"/>
              </a:solidFill>
              <a:effectLst/>
              <a:latin typeface="+mn-lt"/>
              <a:ea typeface="ＭＳ Ｐゴシック" pitchFamily="96" charset="-128"/>
              <a:cs typeface="ＭＳ Ｐゴシック" pitchFamily="96" charset="-128"/>
            </a:endParaRPr>
          </a:p>
          <a:p>
            <a:r>
              <a:rPr lang="en-US" sz="800" kern="1200" dirty="0">
                <a:solidFill>
                  <a:schemeClr val="tx1"/>
                </a:solidFill>
                <a:effectLst/>
                <a:latin typeface="+mn-lt"/>
                <a:ea typeface="ＭＳ Ｐゴシック" pitchFamily="96" charset="-128"/>
                <a:cs typeface="ＭＳ Ｐゴシック" pitchFamily="96" charset="-128"/>
              </a:rPr>
              <a:t>Services provided by </a:t>
            </a:r>
            <a:r>
              <a:rPr lang="en-US" sz="800" kern="1200" dirty="0" err="1">
                <a:solidFill>
                  <a:schemeClr val="tx1"/>
                </a:solidFill>
                <a:effectLst/>
                <a:latin typeface="+mn-lt"/>
                <a:ea typeface="ＭＳ Ｐゴシック" pitchFamily="96" charset="-128"/>
                <a:cs typeface="ＭＳ Ｐゴシック" pitchFamily="96" charset="-128"/>
              </a:rPr>
              <a:t>LifeWorks</a:t>
            </a:r>
            <a:r>
              <a:rPr lang="en-US" sz="800" kern="1200" dirty="0">
                <a:solidFill>
                  <a:schemeClr val="tx1"/>
                </a:solidFill>
                <a:effectLst/>
                <a:latin typeface="+mn-lt"/>
                <a:ea typeface="ＭＳ Ｐゴシック" pitchFamily="96" charset="-128"/>
                <a:cs typeface="ＭＳ Ｐゴシック" pitchFamily="96" charset="-128"/>
              </a:rPr>
              <a:t> US, Inc., PricewaterhouseCoopers LLP and </a:t>
            </a:r>
            <a:r>
              <a:rPr lang="en-US" sz="800" kern="1200" dirty="0" err="1">
                <a:solidFill>
                  <a:schemeClr val="tx1"/>
                </a:solidFill>
                <a:effectLst/>
                <a:latin typeface="+mn-lt"/>
                <a:ea typeface="ＭＳ Ｐゴシック" pitchFamily="96" charset="-128"/>
                <a:cs typeface="ＭＳ Ｐゴシック" pitchFamily="96" charset="-128"/>
              </a:rPr>
              <a:t>RedpointWTP</a:t>
            </a:r>
            <a:r>
              <a:rPr lang="en-US" sz="800" kern="1200" dirty="0">
                <a:solidFill>
                  <a:schemeClr val="tx1"/>
                </a:solidFill>
                <a:effectLst/>
                <a:latin typeface="+mn-lt"/>
                <a:ea typeface="ＭＳ Ｐゴシック" pitchFamily="96" charset="-128"/>
                <a:cs typeface="ＭＳ Ｐゴシック" pitchFamily="96" charset="-128"/>
              </a:rPr>
              <a:t> LLC are their sole responsibility. The services are not affiliated with </a:t>
            </a:r>
            <a:r>
              <a:rPr lang="en-US" sz="800" kern="1200" dirty="0" err="1">
                <a:solidFill>
                  <a:schemeClr val="tx1"/>
                </a:solidFill>
                <a:effectLst/>
                <a:latin typeface="+mn-lt"/>
                <a:ea typeface="ＭＳ Ｐゴシック" pitchFamily="96" charset="-128"/>
                <a:cs typeface="ＭＳ Ｐゴシック" pitchFamily="96" charset="-128"/>
              </a:rPr>
              <a:t>Securian</a:t>
            </a:r>
            <a:r>
              <a:rPr lang="en-US" sz="800" kern="1200" dirty="0">
                <a:solidFill>
                  <a:schemeClr val="tx1"/>
                </a:solidFill>
                <a:effectLst/>
                <a:latin typeface="+mn-lt"/>
                <a:ea typeface="ＭＳ Ｐゴシック" pitchFamily="96" charset="-128"/>
                <a:cs typeface="ＭＳ Ｐゴシック" pitchFamily="96" charset="-128"/>
              </a:rPr>
              <a:t> or its group contracts and may be discontinued at any time. Certain terms, conditions and restrictions may apply when utilizing the services. To learn more, visit the provider websites.</a:t>
            </a:r>
          </a:p>
          <a:p>
            <a:r>
              <a:rPr lang="en-US" sz="800" kern="1200" dirty="0">
                <a:solidFill>
                  <a:schemeClr val="tx1"/>
                </a:solidFill>
                <a:effectLst/>
                <a:latin typeface="+mn-lt"/>
                <a:ea typeface="ＭＳ Ｐゴシック" pitchFamily="96" charset="-128"/>
                <a:cs typeface="ＭＳ Ｐゴシック" pitchFamily="96" charset="-128"/>
              </a:rPr>
              <a:t> </a:t>
            </a:r>
          </a:p>
          <a:p>
            <a:r>
              <a:rPr lang="en-US" sz="800" kern="1200" dirty="0" err="1">
                <a:solidFill>
                  <a:schemeClr val="tx1"/>
                </a:solidFill>
                <a:effectLst/>
                <a:latin typeface="+mn-lt"/>
                <a:ea typeface="ＭＳ Ｐゴシック" pitchFamily="96" charset="-128"/>
                <a:cs typeface="ＭＳ Ｐゴシック" pitchFamily="96" charset="-128"/>
              </a:rPr>
              <a:t>Securian</a:t>
            </a:r>
            <a:r>
              <a:rPr lang="en-US" sz="800" kern="1200" dirty="0">
                <a:solidFill>
                  <a:schemeClr val="tx1"/>
                </a:solidFill>
                <a:effectLst/>
                <a:latin typeface="+mn-lt"/>
                <a:ea typeface="ＭＳ Ｐゴシック" pitchFamily="96" charset="-128"/>
                <a:cs typeface="ＭＳ Ｐゴシック" pitchFamily="96" charset="-128"/>
              </a:rPr>
              <a:t> Financial is the marketing name of </a:t>
            </a:r>
            <a:r>
              <a:rPr lang="en-US" sz="800" kern="1200" dirty="0" err="1">
                <a:solidFill>
                  <a:schemeClr val="tx1"/>
                </a:solidFill>
                <a:effectLst/>
                <a:latin typeface="+mn-lt"/>
                <a:ea typeface="ＭＳ Ｐゴシック" pitchFamily="96" charset="-128"/>
                <a:cs typeface="ＭＳ Ｐゴシック" pitchFamily="96" charset="-128"/>
              </a:rPr>
              <a:t>Securian</a:t>
            </a:r>
            <a:r>
              <a:rPr lang="en-US" sz="800" kern="1200" dirty="0">
                <a:solidFill>
                  <a:schemeClr val="tx1"/>
                </a:solidFill>
                <a:effectLst/>
                <a:latin typeface="+mn-lt"/>
                <a:ea typeface="ＭＳ Ｐゴシック" pitchFamily="96" charset="-128"/>
                <a:cs typeface="ＭＳ Ｐゴシック" pitchFamily="96" charset="-128"/>
              </a:rPr>
              <a:t> Financial Group, Inc. and its affiliates.</a:t>
            </a:r>
          </a:p>
        </p:txBody>
      </p:sp>
    </p:spTree>
    <p:extLst>
      <p:ext uri="{BB962C8B-B14F-4D97-AF65-F5344CB8AC3E}">
        <p14:creationId xmlns:p14="http://schemas.microsoft.com/office/powerpoint/2010/main" val="3728236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69360"/>
          </a:xfrm>
          <a:prstGeom prst="rect">
            <a:avLst/>
          </a:prstGeom>
        </p:spPr>
      </p:pic>
      <p:sp>
        <p:nvSpPr>
          <p:cNvPr id="8" name="Slide Number Placeholder 7"/>
          <p:cNvSpPr>
            <a:spLocks noGrp="1"/>
          </p:cNvSpPr>
          <p:nvPr>
            <p:ph type="sldNum" sz="quarter" idx="4"/>
          </p:nvPr>
        </p:nvSpPr>
        <p:spPr>
          <a:xfrm>
            <a:off x="457200" y="6400800"/>
            <a:ext cx="838200" cy="457200"/>
          </a:xfrm>
          <a:prstGeom prst="rect">
            <a:avLst/>
          </a:prstGeom>
        </p:spPr>
        <p:txBody>
          <a:bodyPr vert="horz" wrap="square" lIns="0" tIns="27432" rIns="0" bIns="91440" numCol="1" anchor="t" anchorCtr="0" compatLnSpc="1">
            <a:prstTxWarp prst="textNoShape">
              <a:avLst/>
            </a:prstTxWarp>
          </a:bodyPr>
          <a:lstStyle>
            <a:lvl1pPr algn="l" eaLnBrk="0" hangingPunct="0">
              <a:defRPr sz="1000" b="1">
                <a:latin typeface="Arial" pitchFamily="96" charset="0"/>
                <a:ea typeface="Arial" pitchFamily="96" charset="0"/>
                <a:cs typeface="Arial" pitchFamily="96" charset="0"/>
              </a:defRPr>
            </a:lvl1pPr>
          </a:lstStyle>
          <a:p>
            <a:fld id="{52A958B6-62BA-4A20-8A11-7940999D4F67}" type="slidenum">
              <a:rPr lang="en-US" smtClean="0"/>
              <a:pPr/>
              <a:t>‹#›</a:t>
            </a:fld>
            <a:endParaRPr lang="en-US" dirty="0"/>
          </a:p>
        </p:txBody>
      </p:sp>
      <p:sp>
        <p:nvSpPr>
          <p:cNvPr id="2" name="Title Placeholder 1"/>
          <p:cNvSpPr>
            <a:spLocks noGrp="1"/>
          </p:cNvSpPr>
          <p:nvPr>
            <p:ph type="title"/>
          </p:nvPr>
        </p:nvSpPr>
        <p:spPr>
          <a:xfrm>
            <a:off x="457200" y="1219200"/>
            <a:ext cx="8229600" cy="626076"/>
          </a:xfrm>
          <a:prstGeom prst="rect">
            <a:avLst/>
          </a:prstGeom>
        </p:spPr>
        <p:txBody>
          <a:bodyPr vert="horz" lIns="0" tIns="0" rIns="0" bIns="0" rtlCol="0" anchor="t" anchorCtr="0">
            <a:normAutofit/>
          </a:bodyPr>
          <a:lstStyle/>
          <a:p>
            <a:r>
              <a:rPr lang="en-US" dirty="0"/>
              <a:t>Click to add text 32 </a:t>
            </a:r>
            <a:r>
              <a:rPr lang="en-US" dirty="0" err="1"/>
              <a:t>pt</a:t>
            </a:r>
            <a:r>
              <a:rPr lang="en-US" dirty="0"/>
              <a:t> size</a:t>
            </a:r>
          </a:p>
        </p:txBody>
      </p:sp>
      <p:sp>
        <p:nvSpPr>
          <p:cNvPr id="4" name="Text Placeholder 3"/>
          <p:cNvSpPr>
            <a:spLocks noGrp="1"/>
          </p:cNvSpPr>
          <p:nvPr>
            <p:ph type="body" idx="1"/>
          </p:nvPr>
        </p:nvSpPr>
        <p:spPr>
          <a:xfrm>
            <a:off x="457200" y="1907054"/>
            <a:ext cx="8229600" cy="3962400"/>
          </a:xfrm>
          <a:prstGeom prst="rect">
            <a:avLst/>
          </a:prstGeom>
        </p:spPr>
        <p:txBody>
          <a:bodyPr vert="horz" lIns="0" tIns="0" rIns="0" bIns="0" rtlCol="0">
            <a:noAutofit/>
          </a:bodyPr>
          <a:lstStyle/>
          <a:p>
            <a:pPr lvl="0"/>
            <a:r>
              <a:rPr lang="en-US" dirty="0"/>
              <a:t>20 </a:t>
            </a:r>
            <a:r>
              <a:rPr lang="en-US" dirty="0" err="1"/>
              <a:t>pt</a:t>
            </a:r>
            <a:r>
              <a:rPr lang="en-US" dirty="0"/>
              <a:t> size click to add text</a:t>
            </a:r>
          </a:p>
          <a:p>
            <a:pPr lvl="1"/>
            <a:r>
              <a:rPr lang="en-US" dirty="0"/>
              <a:t>18 </a:t>
            </a:r>
            <a:r>
              <a:rPr lang="en-US" dirty="0" err="1"/>
              <a:t>pt</a:t>
            </a:r>
            <a:r>
              <a:rPr lang="en-US" dirty="0"/>
              <a:t> size second level</a:t>
            </a:r>
          </a:p>
          <a:p>
            <a:pPr lvl="2"/>
            <a:r>
              <a:rPr lang="en-US" dirty="0"/>
              <a:t>16 </a:t>
            </a:r>
            <a:r>
              <a:rPr lang="en-US" dirty="0" err="1"/>
              <a:t>pt</a:t>
            </a:r>
            <a:r>
              <a:rPr lang="en-US" dirty="0"/>
              <a:t> size third level</a:t>
            </a:r>
          </a:p>
        </p:txBody>
      </p:sp>
      <p:sp>
        <p:nvSpPr>
          <p:cNvPr id="3" name="TextBox 2"/>
          <p:cNvSpPr txBox="1"/>
          <p:nvPr userDrawn="1"/>
        </p:nvSpPr>
        <p:spPr>
          <a:xfrm>
            <a:off x="469558" y="568410"/>
            <a:ext cx="4539048" cy="261610"/>
          </a:xfrm>
          <a:prstGeom prst="rect">
            <a:avLst/>
          </a:prstGeom>
          <a:noFill/>
        </p:spPr>
        <p:txBody>
          <a:bodyPr wrap="square" lIns="0" rtlCol="0">
            <a:spAutoFit/>
          </a:bodyPr>
          <a:lstStyle/>
          <a:p>
            <a:r>
              <a:rPr lang="en-US" sz="1100" b="0" dirty="0">
                <a:solidFill>
                  <a:srgbClr val="7D7D7A"/>
                </a:solidFill>
                <a:latin typeface="+mn-lt"/>
              </a:rPr>
              <a:t>More value. More choice. More support.</a:t>
            </a:r>
          </a:p>
        </p:txBody>
      </p:sp>
    </p:spTree>
  </p:cSld>
  <p:clrMap bg1="lt1" tx1="dk1" bg2="lt2" tx2="dk2" accent1="accent1" accent2="accent2" accent3="accent3" accent4="accent4" accent5="accent5" accent6="accent6" hlink="hlink" folHlink="folHlink"/>
  <p:sldLayoutIdLst>
    <p:sldLayoutId id="2147483777" r:id="rId1"/>
    <p:sldLayoutId id="2147483751" r:id="rId2"/>
    <p:sldLayoutId id="2147483741" r:id="rId3"/>
    <p:sldLayoutId id="2147483779" r:id="rId4"/>
    <p:sldLayoutId id="2147483762" r:id="rId5"/>
  </p:sldLayoutIdLst>
  <p:hf hdr="0" dt="0"/>
  <p:txStyles>
    <p:titleStyle>
      <a:lvl1pPr algn="l" rtl="0" eaLnBrk="1" fontAlgn="base" hangingPunct="1">
        <a:lnSpc>
          <a:spcPct val="90000"/>
        </a:lnSpc>
        <a:spcBef>
          <a:spcPct val="0"/>
        </a:spcBef>
        <a:spcAft>
          <a:spcPct val="0"/>
        </a:spcAft>
        <a:defRPr sz="3200" b="0">
          <a:solidFill>
            <a:srgbClr val="009BA7"/>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400" b="1">
          <a:solidFill>
            <a:schemeClr val="tx1"/>
          </a:solidFill>
          <a:latin typeface="Arial" pitchFamily="-110" charset="0"/>
        </a:defRPr>
      </a:lvl6pPr>
      <a:lvl7pPr marL="914400" algn="l" rtl="0" eaLnBrk="1" fontAlgn="base" hangingPunct="1">
        <a:lnSpc>
          <a:spcPct val="90000"/>
        </a:lnSpc>
        <a:spcBef>
          <a:spcPct val="0"/>
        </a:spcBef>
        <a:spcAft>
          <a:spcPct val="0"/>
        </a:spcAft>
        <a:defRPr sz="3400" b="1">
          <a:solidFill>
            <a:schemeClr val="tx1"/>
          </a:solidFill>
          <a:latin typeface="Arial" pitchFamily="-110" charset="0"/>
        </a:defRPr>
      </a:lvl7pPr>
      <a:lvl8pPr marL="1371600" algn="l" rtl="0" eaLnBrk="1" fontAlgn="base" hangingPunct="1">
        <a:lnSpc>
          <a:spcPct val="90000"/>
        </a:lnSpc>
        <a:spcBef>
          <a:spcPct val="0"/>
        </a:spcBef>
        <a:spcAft>
          <a:spcPct val="0"/>
        </a:spcAft>
        <a:defRPr sz="3400" b="1">
          <a:solidFill>
            <a:schemeClr val="tx1"/>
          </a:solidFill>
          <a:latin typeface="Arial" pitchFamily="-110" charset="0"/>
        </a:defRPr>
      </a:lvl8pPr>
      <a:lvl9pPr marL="1828800" algn="l" rtl="0" eaLnBrk="1" fontAlgn="base" hangingPunct="1">
        <a:lnSpc>
          <a:spcPct val="90000"/>
        </a:lnSpc>
        <a:spcBef>
          <a:spcPct val="0"/>
        </a:spcBef>
        <a:spcAft>
          <a:spcPct val="0"/>
        </a:spcAft>
        <a:defRPr sz="3400" b="1">
          <a:solidFill>
            <a:schemeClr val="tx1"/>
          </a:solidFill>
          <a:latin typeface="Arial" pitchFamily="-110" charset="0"/>
        </a:defRPr>
      </a:lvl9pPr>
    </p:titleStyle>
    <p:bodyStyle>
      <a:lvl1pPr marL="230188" indent="-230188" algn="l" rtl="0" eaLnBrk="1" fontAlgn="base" hangingPunct="1">
        <a:spcBef>
          <a:spcPct val="20000"/>
        </a:spcBef>
        <a:spcAft>
          <a:spcPct val="0"/>
        </a:spcAft>
        <a:buClr>
          <a:srgbClr val="009BA7"/>
        </a:buClr>
        <a:buFont typeface="Times" pitchFamily="96" charset="0"/>
        <a:buChar char="•"/>
        <a:defRPr sz="20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16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056" userDrawn="1">
          <p15:clr>
            <a:srgbClr val="F26B43"/>
          </p15:clr>
        </p15:guide>
        <p15:guide id="4" orient="horz" pos="1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0102" y="6026721"/>
            <a:ext cx="7315200" cy="228600"/>
          </a:xfrm>
        </p:spPr>
        <p:txBody>
          <a:bodyPr/>
          <a:lstStyle/>
          <a:p>
            <a:r>
              <a:rPr lang="en-US" dirty="0"/>
              <a:t>2020</a:t>
            </a:r>
          </a:p>
        </p:txBody>
      </p:sp>
      <p:sp>
        <p:nvSpPr>
          <p:cNvPr id="4" name="Title 3"/>
          <p:cNvSpPr>
            <a:spLocks noGrp="1"/>
          </p:cNvSpPr>
          <p:nvPr>
            <p:ph type="ctrTitle"/>
          </p:nvPr>
        </p:nvSpPr>
        <p:spPr>
          <a:xfrm>
            <a:off x="498296" y="3200400"/>
            <a:ext cx="8305800" cy="1066800"/>
          </a:xfrm>
        </p:spPr>
        <p:txBody>
          <a:bodyPr>
            <a:normAutofit/>
          </a:bodyPr>
          <a:lstStyle/>
          <a:p>
            <a:r>
              <a:rPr lang="en-US" dirty="0"/>
              <a:t>Okaloosa County Board of County Commissioners</a:t>
            </a:r>
          </a:p>
        </p:txBody>
      </p:sp>
      <p:sp>
        <p:nvSpPr>
          <p:cNvPr id="5" name="Text Placeholder 4"/>
          <p:cNvSpPr>
            <a:spLocks noGrp="1"/>
          </p:cNvSpPr>
          <p:nvPr>
            <p:ph type="body" sz="quarter" idx="13"/>
          </p:nvPr>
        </p:nvSpPr>
        <p:spPr>
          <a:xfrm>
            <a:off x="505858" y="4276507"/>
            <a:ext cx="8305800" cy="533400"/>
          </a:xfrm>
        </p:spPr>
        <p:txBody>
          <a:bodyPr/>
          <a:lstStyle/>
          <a:p>
            <a:r>
              <a:rPr lang="en-US" dirty="0"/>
              <a:t>Group Insurance</a:t>
            </a:r>
          </a:p>
        </p:txBody>
      </p:sp>
    </p:spTree>
    <p:extLst>
      <p:ext uri="{BB962C8B-B14F-4D97-AF65-F5344CB8AC3E}">
        <p14:creationId xmlns:p14="http://schemas.microsoft.com/office/powerpoint/2010/main" val="241998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002CCB-F2DD-4C35-9AAB-4F487BD88620}" type="slidenum">
              <a:rPr kumimoji="0" lang="en-US" sz="1000" b="1"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sz="900" b="1" i="0" u="none" strike="noStrike" kern="1200" cap="none" spc="0" normalizeH="0" baseline="0" noProof="0">
              <a:ln>
                <a:noFill/>
              </a:ln>
              <a:solidFill>
                <a:srgbClr val="000000"/>
              </a:solidFill>
              <a:effectLst/>
              <a:uLnTx/>
              <a:uFillTx/>
              <a:latin typeface="Arial" pitchFamily="96" charset="0"/>
              <a:cs typeface="Arial" pitchFamily="96" charset="0"/>
            </a:endParaRPr>
          </a:p>
        </p:txBody>
      </p:sp>
      <p:sp>
        <p:nvSpPr>
          <p:cNvPr id="3" name="Title 2"/>
          <p:cNvSpPr>
            <a:spLocks noGrp="1"/>
          </p:cNvSpPr>
          <p:nvPr>
            <p:ph type="title"/>
          </p:nvPr>
        </p:nvSpPr>
        <p:spPr>
          <a:xfrm>
            <a:off x="457200" y="2133600"/>
            <a:ext cx="8528858" cy="1004010"/>
          </a:xfrm>
        </p:spPr>
        <p:txBody>
          <a:bodyPr/>
          <a:lstStyle/>
          <a:p>
            <a:r>
              <a:rPr lang="en-US" dirty="0"/>
              <a:t>EOI and Additional Plan Details</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b="0" dirty="0" err="1"/>
              <a:t>Securian</a:t>
            </a:r>
            <a:r>
              <a:rPr lang="en-US" b="0" dirty="0"/>
              <a:t> Financial Group, Inc. </a:t>
            </a:r>
          </a:p>
        </p:txBody>
      </p:sp>
    </p:spTree>
    <p:extLst>
      <p:ext uri="{BB962C8B-B14F-4D97-AF65-F5344CB8AC3E}">
        <p14:creationId xmlns:p14="http://schemas.microsoft.com/office/powerpoint/2010/main" val="358980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002CCB-F2DD-4C35-9AAB-4F487BD88620}" type="slidenum">
              <a:rPr kumimoji="0" lang="en-US" sz="1000" b="1"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en-US" sz="900" b="1" i="0" u="none" strike="noStrike" kern="1200" cap="none" spc="0" normalizeH="0" baseline="0" noProof="0">
              <a:ln>
                <a:noFill/>
              </a:ln>
              <a:solidFill>
                <a:srgbClr val="000000"/>
              </a:solidFill>
              <a:effectLst/>
              <a:uLnTx/>
              <a:uFillTx/>
              <a:latin typeface="Arial" pitchFamily="96" charset="0"/>
              <a:cs typeface="Arial" pitchFamily="96" charset="0"/>
            </a:endParaRPr>
          </a:p>
        </p:txBody>
      </p:sp>
      <p:sp>
        <p:nvSpPr>
          <p:cNvPr id="3" name="Title 2"/>
          <p:cNvSpPr>
            <a:spLocks noGrp="1"/>
          </p:cNvSpPr>
          <p:nvPr>
            <p:ph type="title"/>
          </p:nvPr>
        </p:nvSpPr>
        <p:spPr/>
        <p:txBody>
          <a:bodyPr/>
          <a:lstStyle/>
          <a:p>
            <a:r>
              <a:rPr lang="en-US" dirty="0"/>
              <a:t>Evidence of Insurability</a:t>
            </a:r>
          </a:p>
        </p:txBody>
      </p:sp>
      <p:sp>
        <p:nvSpPr>
          <p:cNvPr id="4" name="Text Placeholder 3"/>
          <p:cNvSpPr>
            <a:spLocks noGrp="1"/>
          </p:cNvSpPr>
          <p:nvPr>
            <p:ph type="body" sz="quarter" idx="11"/>
          </p:nvPr>
        </p:nvSpPr>
        <p:spPr>
          <a:xfrm>
            <a:off x="457200" y="1888800"/>
            <a:ext cx="8267700" cy="466928"/>
          </a:xfrm>
        </p:spPr>
        <p:txBody>
          <a:bodyPr/>
          <a:lstStyle/>
          <a:p>
            <a:r>
              <a:rPr lang="en-US" altLang="en-US" b="0" dirty="0">
                <a:ea typeface="ＭＳ Ｐゴシック" panose="020B0600070205080204" pitchFamily="34" charset="-128"/>
              </a:rPr>
              <a:t>On page 1 of the form - </a:t>
            </a:r>
            <a:r>
              <a:rPr lang="en-US" altLang="en-US" dirty="0">
                <a:ea typeface="ＭＳ Ｐゴシック" panose="020B0600070205080204" pitchFamily="34" charset="-128"/>
              </a:rPr>
              <a:t>only enter amounts that require underwriting and be sure all 3 questions are answered as well as height &amp; weight.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2717248"/>
            <a:ext cx="5228923" cy="116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t="6528" r="5113" b="18962"/>
          <a:stretch>
            <a:fillRect/>
          </a:stretch>
        </p:blipFill>
        <p:spPr bwMode="auto">
          <a:xfrm>
            <a:off x="2584502" y="4346133"/>
            <a:ext cx="6102297" cy="200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H="1">
            <a:off x="4904510" y="4006921"/>
            <a:ext cx="1568209" cy="683265"/>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H="1">
            <a:off x="6423043" y="3996647"/>
            <a:ext cx="90773" cy="701852"/>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H="1">
            <a:off x="1089061" y="3616509"/>
            <a:ext cx="1356188" cy="51370"/>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flipV="1">
            <a:off x="2325032" y="5128953"/>
            <a:ext cx="1731579" cy="60418"/>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6099112" y="3409746"/>
            <a:ext cx="2477193" cy="738664"/>
          </a:xfrm>
          <a:prstGeom prst="rect">
            <a:avLst/>
          </a:prstGeom>
          <a:solidFill>
            <a:srgbClr val="D2282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Enter Employee and Spouse Height and Weight for coverages elected.</a:t>
            </a:r>
          </a:p>
        </p:txBody>
      </p:sp>
      <p:sp>
        <p:nvSpPr>
          <p:cNvPr id="19" name="TextBox 18"/>
          <p:cNvSpPr txBox="1"/>
          <p:nvPr/>
        </p:nvSpPr>
        <p:spPr>
          <a:xfrm>
            <a:off x="2290515" y="3227594"/>
            <a:ext cx="3115749" cy="738664"/>
          </a:xfrm>
          <a:prstGeom prst="rect">
            <a:avLst/>
          </a:prstGeom>
          <a:solidFill>
            <a:srgbClr val="D2282E"/>
          </a:solidFill>
          <a:ln>
            <a:noFill/>
          </a:ln>
          <a:effectLst>
            <a:glow rad="635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Enter the amount that needs to be underwritten. Guaranteed Issue amounts should not be included. </a:t>
            </a:r>
          </a:p>
        </p:txBody>
      </p:sp>
      <p:cxnSp>
        <p:nvCxnSpPr>
          <p:cNvPr id="23" name="Straight Arrow Connector 22"/>
          <p:cNvCxnSpPr/>
          <p:nvPr/>
        </p:nvCxnSpPr>
        <p:spPr>
          <a:xfrm>
            <a:off x="2325032" y="5189371"/>
            <a:ext cx="1743534" cy="255932"/>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a:off x="2301411" y="5219272"/>
            <a:ext cx="1767155" cy="657546"/>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595901" y="4820039"/>
            <a:ext cx="1729131" cy="954107"/>
          </a:xfrm>
          <a:prstGeom prst="rect">
            <a:avLst/>
          </a:prstGeom>
          <a:solidFill>
            <a:srgbClr val="D2282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Answer all 3 questions for coverages elected.</a:t>
            </a:r>
          </a:p>
        </p:txBody>
      </p:sp>
    </p:spTree>
    <p:extLst>
      <p:ext uri="{BB962C8B-B14F-4D97-AF65-F5344CB8AC3E}">
        <p14:creationId xmlns:p14="http://schemas.microsoft.com/office/powerpoint/2010/main" val="369147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12</a:t>
            </a:fld>
            <a:endParaRPr lang="en-US" sz="900"/>
          </a:p>
        </p:txBody>
      </p:sp>
      <p:sp>
        <p:nvSpPr>
          <p:cNvPr id="3" name="Title 2"/>
          <p:cNvSpPr>
            <a:spLocks noGrp="1"/>
          </p:cNvSpPr>
          <p:nvPr>
            <p:ph type="title"/>
          </p:nvPr>
        </p:nvSpPr>
        <p:spPr/>
        <p:txBody>
          <a:bodyPr/>
          <a:lstStyle/>
          <a:p>
            <a:r>
              <a:rPr lang="en-US" dirty="0"/>
              <a:t>Evidence of Insurability</a:t>
            </a:r>
          </a:p>
        </p:txBody>
      </p:sp>
      <p:sp>
        <p:nvSpPr>
          <p:cNvPr id="4" name="Text Placeholder 3"/>
          <p:cNvSpPr>
            <a:spLocks noGrp="1"/>
          </p:cNvSpPr>
          <p:nvPr>
            <p:ph type="body" sz="quarter" idx="11"/>
          </p:nvPr>
        </p:nvSpPr>
        <p:spPr>
          <a:xfrm>
            <a:off x="457199" y="1888799"/>
            <a:ext cx="8460769" cy="690013"/>
          </a:xfrm>
        </p:spPr>
        <p:txBody>
          <a:bodyPr/>
          <a:lstStyle/>
          <a:p>
            <a:r>
              <a:rPr lang="en-US" altLang="en-US" b="0" dirty="0">
                <a:ea typeface="ＭＳ Ｐゴシック" panose="020B0600070205080204" pitchFamily="34" charset="-128"/>
              </a:rPr>
              <a:t>On page 2 of the form - </a:t>
            </a:r>
            <a:r>
              <a:rPr lang="en-US" altLang="en-US" dirty="0">
                <a:ea typeface="ＭＳ Ｐゴシック" panose="020B0600070205080204" pitchFamily="34" charset="-128"/>
              </a:rPr>
              <a:t>signatures are required for employee and spouse!</a:t>
            </a:r>
          </a:p>
        </p:txBody>
      </p:sp>
      <p:cxnSp>
        <p:nvCxnSpPr>
          <p:cNvPr id="25" name="Straight Arrow Connector 24"/>
          <p:cNvCxnSpPr/>
          <p:nvPr/>
        </p:nvCxnSpPr>
        <p:spPr>
          <a:xfrm>
            <a:off x="2198670" y="4715838"/>
            <a:ext cx="1284269" cy="1017142"/>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pic>
        <p:nvPicPr>
          <p:cNvPr id="5" name="Picture 4"/>
          <p:cNvPicPr>
            <a:picLocks noChangeAspect="1"/>
          </p:cNvPicPr>
          <p:nvPr/>
        </p:nvPicPr>
        <p:blipFill>
          <a:blip r:embed="rId2"/>
          <a:stretch>
            <a:fillRect/>
          </a:stretch>
        </p:blipFill>
        <p:spPr>
          <a:xfrm>
            <a:off x="3460891" y="2393771"/>
            <a:ext cx="5142512" cy="4150867"/>
          </a:xfrm>
          <a:prstGeom prst="rect">
            <a:avLst/>
          </a:prstGeom>
        </p:spPr>
      </p:pic>
      <p:cxnSp>
        <p:nvCxnSpPr>
          <p:cNvPr id="17" name="Straight Arrow Connector 16"/>
          <p:cNvCxnSpPr/>
          <p:nvPr/>
        </p:nvCxnSpPr>
        <p:spPr>
          <a:xfrm>
            <a:off x="2188396" y="4726112"/>
            <a:ext cx="1284269" cy="1458931"/>
          </a:xfrm>
          <a:prstGeom prst="straightConnector1">
            <a:avLst/>
          </a:prstGeom>
          <a:ln>
            <a:solidFill>
              <a:schemeClr val="tx1">
                <a:lumMod val="75000"/>
                <a:lumOff val="25000"/>
              </a:schemeClr>
            </a:solidFill>
            <a:tailEnd type="arrow"/>
          </a:ln>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495300" y="3659059"/>
            <a:ext cx="2607496" cy="1169551"/>
          </a:xfrm>
          <a:prstGeom prst="rect">
            <a:avLst/>
          </a:prstGeom>
          <a:solidFill>
            <a:srgbClr val="D2282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sz="1400" b="1" dirty="0"/>
              <a:t>Employee signature is needed for all elections and both signatures are needed when enrolling your spouse/domestic partner.</a:t>
            </a:r>
          </a:p>
        </p:txBody>
      </p:sp>
    </p:spTree>
    <p:extLst>
      <p:ext uri="{BB962C8B-B14F-4D97-AF65-F5344CB8AC3E}">
        <p14:creationId xmlns:p14="http://schemas.microsoft.com/office/powerpoint/2010/main" val="135727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13</a:t>
            </a:fld>
            <a:endParaRPr lang="en-US" sz="900"/>
          </a:p>
        </p:txBody>
      </p:sp>
      <p:sp>
        <p:nvSpPr>
          <p:cNvPr id="3" name="Title 2"/>
          <p:cNvSpPr>
            <a:spLocks noGrp="1"/>
          </p:cNvSpPr>
          <p:nvPr>
            <p:ph type="title"/>
          </p:nvPr>
        </p:nvSpPr>
        <p:spPr>
          <a:xfrm>
            <a:off x="457200" y="1210887"/>
            <a:ext cx="8229600" cy="506858"/>
          </a:xfrm>
        </p:spPr>
        <p:txBody>
          <a:bodyPr/>
          <a:lstStyle/>
          <a:p>
            <a:r>
              <a:rPr lang="en-US" dirty="0"/>
              <a:t>Accelerated Benefit (Living Benefit)</a:t>
            </a:r>
          </a:p>
        </p:txBody>
      </p:sp>
      <p:sp>
        <p:nvSpPr>
          <p:cNvPr id="7" name="Text Placeholder 3"/>
          <p:cNvSpPr txBox="1">
            <a:spLocks/>
          </p:cNvSpPr>
          <p:nvPr/>
        </p:nvSpPr>
        <p:spPr>
          <a:xfrm>
            <a:off x="495300" y="1890678"/>
            <a:ext cx="8100058" cy="466928"/>
          </a:xfrm>
          <a:prstGeom prst="rect">
            <a:avLst/>
          </a:prstGeom>
        </p:spPr>
        <p:txBody>
          <a:bodyPr vert="horz" lIns="0" tIns="0" rIns="0" bIns="0" rtlCol="0">
            <a:noAutofit/>
          </a:bodyPr>
          <a:lstStyle>
            <a:defPPr>
              <a:defRPr lang="en-US"/>
            </a:defPPr>
            <a:lvl1pPr marL="0" indent="0" eaLnBrk="1" hangingPunct="1">
              <a:spcBef>
                <a:spcPct val="20000"/>
              </a:spcBef>
              <a:buClr>
                <a:srgbClr val="009BA7"/>
              </a:buClr>
              <a:buFont typeface="Times" pitchFamily="96" charset="0"/>
              <a:buNone/>
              <a:defRPr sz="2000" b="1" baseline="0">
                <a:latin typeface="+mn-lt"/>
                <a:ea typeface="ＭＳ Ｐゴシック" charset="-128"/>
                <a:cs typeface="ＭＳ Ｐゴシック" charset="-128"/>
              </a:defRPr>
            </a:lvl1pPr>
            <a:lvl2pPr marL="627063" indent="-287338" eaLnBrk="1" hangingPunct="1">
              <a:spcBef>
                <a:spcPct val="20000"/>
              </a:spcBef>
              <a:buChar char="–"/>
              <a:defRPr sz="1800">
                <a:latin typeface="+mn-lt"/>
                <a:ea typeface="ＭＳ Ｐゴシック" pitchFamily="-110" charset="-128"/>
              </a:defRPr>
            </a:lvl2pPr>
            <a:lvl3pPr marL="909638" indent="-249238" eaLnBrk="1" hangingPunct="1">
              <a:spcBef>
                <a:spcPct val="20000"/>
              </a:spcBef>
              <a:buFont typeface="Times" pitchFamily="96" charset="0"/>
              <a:buChar char="•"/>
              <a:defRPr sz="1600">
                <a:latin typeface="+mn-lt"/>
                <a:ea typeface="ＭＳ Ｐゴシック" pitchFamily="-110" charset="-128"/>
              </a:defRPr>
            </a:lvl3pPr>
            <a:lvl4pPr marL="1714500" indent="-342900" eaLnBrk="1" hangingPunct="1">
              <a:spcBef>
                <a:spcPct val="20000"/>
              </a:spcBef>
              <a:buChar char="–"/>
              <a:defRPr>
                <a:latin typeface="+mn-lt"/>
                <a:ea typeface="ＭＳ Ｐゴシック" pitchFamily="-110" charset="-128"/>
              </a:defRPr>
            </a:lvl4pPr>
            <a:lvl5pPr marL="2171700" indent="-342900" eaLnBrk="1" hangingPunct="1">
              <a:spcBef>
                <a:spcPct val="20000"/>
              </a:spcBef>
              <a:defRPr>
                <a:latin typeface="+mn-lt"/>
                <a:ea typeface="ＭＳ Ｐゴシック" pitchFamily="-110" charset="-128"/>
              </a:defRPr>
            </a:lvl5pPr>
            <a:lvl6pPr marL="2628900" indent="-342900" fontAlgn="base">
              <a:spcBef>
                <a:spcPct val="20000"/>
              </a:spcBef>
              <a:spcAft>
                <a:spcPct val="0"/>
              </a:spcAft>
              <a:defRPr>
                <a:latin typeface="+mn-lt"/>
                <a:ea typeface="ＭＳ Ｐゴシック" pitchFamily="-110" charset="-128"/>
              </a:defRPr>
            </a:lvl6pPr>
            <a:lvl7pPr marL="3086100" indent="-342900" fontAlgn="base">
              <a:spcBef>
                <a:spcPct val="20000"/>
              </a:spcBef>
              <a:spcAft>
                <a:spcPct val="0"/>
              </a:spcAft>
              <a:defRPr>
                <a:latin typeface="+mn-lt"/>
                <a:ea typeface="ＭＳ Ｐゴシック" pitchFamily="-110" charset="-128"/>
              </a:defRPr>
            </a:lvl7pPr>
            <a:lvl8pPr marL="3543300" indent="-342900" fontAlgn="base">
              <a:spcBef>
                <a:spcPct val="20000"/>
              </a:spcBef>
              <a:spcAft>
                <a:spcPct val="0"/>
              </a:spcAft>
              <a:defRPr>
                <a:latin typeface="+mn-lt"/>
                <a:ea typeface="ＭＳ Ｐゴシック" pitchFamily="-110" charset="-128"/>
              </a:defRPr>
            </a:lvl8pPr>
            <a:lvl9pPr marL="4000500" indent="-342900" fontAlgn="base">
              <a:spcBef>
                <a:spcPct val="20000"/>
              </a:spcBef>
              <a:spcAft>
                <a:spcPct val="0"/>
              </a:spcAft>
              <a:defRPr>
                <a:latin typeface="+mn-lt"/>
                <a:ea typeface="ＭＳ Ｐゴシック" pitchFamily="-110" charset="-128"/>
              </a:defRPr>
            </a:lvl9pPr>
          </a:lstStyle>
          <a:p>
            <a:r>
              <a:rPr lang="en-US" dirty="0"/>
              <a:t>Employee, Spouse or Child Life</a:t>
            </a:r>
          </a:p>
        </p:txBody>
      </p:sp>
      <p:graphicFrame>
        <p:nvGraphicFramePr>
          <p:cNvPr id="4" name="Diagram 3"/>
          <p:cNvGraphicFramePr/>
          <p:nvPr/>
        </p:nvGraphicFramePr>
        <p:xfrm>
          <a:off x="730321" y="2232332"/>
          <a:ext cx="7391400" cy="4145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0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14</a:t>
            </a:fld>
            <a:endParaRPr lang="en-US" sz="900"/>
          </a:p>
        </p:txBody>
      </p:sp>
      <p:sp>
        <p:nvSpPr>
          <p:cNvPr id="3" name="Title 2"/>
          <p:cNvSpPr>
            <a:spLocks noGrp="1"/>
          </p:cNvSpPr>
          <p:nvPr>
            <p:ph type="title"/>
          </p:nvPr>
        </p:nvSpPr>
        <p:spPr>
          <a:xfrm>
            <a:off x="457200" y="1210887"/>
            <a:ext cx="8229600" cy="660971"/>
          </a:xfrm>
        </p:spPr>
        <p:txBody>
          <a:bodyPr/>
          <a:lstStyle/>
          <a:p>
            <a:r>
              <a:rPr lang="en-US" dirty="0"/>
              <a:t>Waiver of Premium (Disability Waiver)</a:t>
            </a:r>
          </a:p>
        </p:txBody>
      </p:sp>
      <p:sp>
        <p:nvSpPr>
          <p:cNvPr id="5" name="Content Placeholder 4"/>
          <p:cNvSpPr>
            <a:spLocks noGrp="1"/>
          </p:cNvSpPr>
          <p:nvPr>
            <p:ph sz="quarter" idx="12"/>
          </p:nvPr>
        </p:nvSpPr>
        <p:spPr>
          <a:xfrm>
            <a:off x="495300" y="1921267"/>
            <a:ext cx="8025245" cy="2384033"/>
          </a:xfrm>
        </p:spPr>
        <p:txBody>
          <a:bodyPr/>
          <a:lstStyle/>
          <a:p>
            <a:pPr marL="0" lvl="0" indent="0" defTabSz="1422400">
              <a:lnSpc>
                <a:spcPct val="90000"/>
              </a:lnSpc>
              <a:spcBef>
                <a:spcPct val="0"/>
              </a:spcBef>
              <a:spcAft>
                <a:spcPct val="35000"/>
              </a:spcAft>
              <a:buClrTx/>
              <a:buNone/>
            </a:pPr>
            <a:r>
              <a:rPr lang="en-US" b="1" kern="1200" dirty="0">
                <a:solidFill>
                  <a:srgbClr val="000000"/>
                </a:solidFill>
                <a:ea typeface="ＭＳ Ｐゴシック" pitchFamily="96" charset="-128"/>
                <a:cs typeface="+mn-cs"/>
              </a:rPr>
              <a:t>Premium is waived </a:t>
            </a:r>
            <a:r>
              <a:rPr lang="en-US" kern="1200" dirty="0">
                <a:solidFill>
                  <a:srgbClr val="000000"/>
                </a:solidFill>
                <a:ea typeface="ＭＳ Ｐゴシック" pitchFamily="96" charset="-128"/>
                <a:cs typeface="+mn-cs"/>
              </a:rPr>
              <a:t>if the insured becomes totally and </a:t>
            </a:r>
            <a:r>
              <a:rPr lang="en-US" kern="1200">
                <a:solidFill>
                  <a:srgbClr val="000000"/>
                </a:solidFill>
                <a:ea typeface="ＭＳ Ｐゴシック" pitchFamily="96" charset="-128"/>
                <a:cs typeface="+mn-cs"/>
              </a:rPr>
              <a:t>permanently disabled, </a:t>
            </a:r>
            <a:r>
              <a:rPr lang="en-US" kern="1200" dirty="0">
                <a:solidFill>
                  <a:srgbClr val="000000"/>
                </a:solidFill>
                <a:ea typeface="ＭＳ Ｐゴシック" pitchFamily="96" charset="-128"/>
                <a:cs typeface="+mn-cs"/>
              </a:rPr>
              <a:t>as defined by the policy, while under age 60.</a:t>
            </a:r>
          </a:p>
          <a:p>
            <a:pPr defTabSz="1422400">
              <a:lnSpc>
                <a:spcPct val="90000"/>
              </a:lnSpc>
              <a:spcBef>
                <a:spcPct val="0"/>
              </a:spcBef>
              <a:spcAft>
                <a:spcPct val="35000"/>
              </a:spcAft>
              <a:buFont typeface="Arial" panose="020B0604020202020204" pitchFamily="34" charset="0"/>
              <a:buChar char="•"/>
            </a:pPr>
            <a:endParaRPr lang="en-US" sz="1800" dirty="0"/>
          </a:p>
          <a:p>
            <a:pPr defTabSz="1422400">
              <a:lnSpc>
                <a:spcPct val="90000"/>
              </a:lnSpc>
              <a:spcBef>
                <a:spcPct val="0"/>
              </a:spcBef>
              <a:spcAft>
                <a:spcPct val="35000"/>
              </a:spcAft>
              <a:buFont typeface="Arial" panose="020B0604020202020204" pitchFamily="34" charset="0"/>
              <a:buChar char="•"/>
            </a:pPr>
            <a:r>
              <a:rPr lang="en-US" sz="1800" dirty="0"/>
              <a:t>Permanent disability is defined as a total disability that has existed for at least 6 months.</a:t>
            </a:r>
            <a:r>
              <a:rPr lang="en-US" dirty="0">
                <a:solidFill>
                  <a:srgbClr val="000000"/>
                </a:solidFill>
              </a:rPr>
              <a:t> </a:t>
            </a:r>
          </a:p>
          <a:p>
            <a:pPr defTabSz="1422400">
              <a:lnSpc>
                <a:spcPct val="90000"/>
              </a:lnSpc>
              <a:spcBef>
                <a:spcPct val="0"/>
              </a:spcBef>
              <a:spcAft>
                <a:spcPct val="35000"/>
              </a:spcAft>
              <a:buFont typeface="Arial" panose="020B0604020202020204" pitchFamily="34" charset="0"/>
              <a:buChar char="•"/>
            </a:pPr>
            <a:r>
              <a:rPr lang="en-US" sz="1800" dirty="0">
                <a:solidFill>
                  <a:srgbClr val="000000"/>
                </a:solidFill>
              </a:rPr>
              <a:t>Upon approval, employee and dependent insurance will continue without payment of premium </a:t>
            </a:r>
            <a:r>
              <a:rPr lang="en-US" sz="1800" b="1" dirty="0">
                <a:solidFill>
                  <a:srgbClr val="000000"/>
                </a:solidFill>
              </a:rPr>
              <a:t>to the earlier of: </a:t>
            </a:r>
            <a:endParaRPr lang="en-US" sz="1800" b="1" dirty="0"/>
          </a:p>
          <a:p>
            <a:pPr marL="0" indent="0" defTabSz="1422400">
              <a:lnSpc>
                <a:spcPct val="90000"/>
              </a:lnSpc>
              <a:spcBef>
                <a:spcPct val="0"/>
              </a:spcBef>
              <a:spcAft>
                <a:spcPct val="35000"/>
              </a:spcAft>
              <a:buNone/>
            </a:pPr>
            <a:endParaRPr lang="en-US" dirty="0">
              <a:solidFill>
                <a:srgbClr val="000000"/>
              </a:solidFill>
            </a:endParaRPr>
          </a:p>
          <a:p>
            <a:pPr marL="0" lvl="0" indent="0" defTabSz="1422400">
              <a:lnSpc>
                <a:spcPct val="90000"/>
              </a:lnSpc>
              <a:spcBef>
                <a:spcPct val="0"/>
              </a:spcBef>
              <a:spcAft>
                <a:spcPct val="35000"/>
              </a:spcAft>
              <a:buClrTx/>
              <a:buNone/>
            </a:pPr>
            <a:r>
              <a:rPr lang="en-US" dirty="0"/>
              <a:t> </a:t>
            </a:r>
            <a:endParaRPr lang="en-US" sz="1800" dirty="0"/>
          </a:p>
        </p:txBody>
      </p:sp>
      <p:graphicFrame>
        <p:nvGraphicFramePr>
          <p:cNvPr id="4" name="Diagram 3"/>
          <p:cNvGraphicFramePr/>
          <p:nvPr>
            <p:extLst/>
          </p:nvPr>
        </p:nvGraphicFramePr>
        <p:xfrm>
          <a:off x="1242061" y="29004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777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15</a:t>
            </a:fld>
            <a:endParaRPr lang="en-US" sz="900"/>
          </a:p>
        </p:txBody>
      </p:sp>
      <p:sp>
        <p:nvSpPr>
          <p:cNvPr id="3" name="Title 2"/>
          <p:cNvSpPr>
            <a:spLocks noGrp="1"/>
          </p:cNvSpPr>
          <p:nvPr>
            <p:ph type="title"/>
          </p:nvPr>
        </p:nvSpPr>
        <p:spPr>
          <a:xfrm>
            <a:off x="457200" y="1219200"/>
            <a:ext cx="8229600" cy="790969"/>
          </a:xfrm>
        </p:spPr>
        <p:txBody>
          <a:bodyPr/>
          <a:lstStyle/>
          <a:p>
            <a:r>
              <a:rPr lang="en-US" dirty="0"/>
              <a:t>Portability or Conversion</a:t>
            </a:r>
          </a:p>
        </p:txBody>
      </p:sp>
      <p:sp>
        <p:nvSpPr>
          <p:cNvPr id="4" name="Text Placeholder 3"/>
          <p:cNvSpPr>
            <a:spLocks noGrp="1"/>
          </p:cNvSpPr>
          <p:nvPr>
            <p:ph type="body" sz="quarter" idx="11"/>
          </p:nvPr>
        </p:nvSpPr>
        <p:spPr>
          <a:xfrm>
            <a:off x="495300" y="1890913"/>
            <a:ext cx="8191500" cy="466928"/>
          </a:xfrm>
        </p:spPr>
        <p:txBody>
          <a:bodyPr/>
          <a:lstStyle/>
          <a:p>
            <a:r>
              <a:rPr lang="en-US" dirty="0"/>
              <a:t>Take your coverage with you...</a:t>
            </a:r>
          </a:p>
        </p:txBody>
      </p:sp>
      <p:sp>
        <p:nvSpPr>
          <p:cNvPr id="5" name="Content Placeholder 4"/>
          <p:cNvSpPr>
            <a:spLocks noGrp="1"/>
          </p:cNvSpPr>
          <p:nvPr>
            <p:ph sz="quarter" idx="12"/>
          </p:nvPr>
        </p:nvSpPr>
        <p:spPr>
          <a:xfrm>
            <a:off x="495300" y="2393879"/>
            <a:ext cx="8191500" cy="1674687"/>
          </a:xfrm>
        </p:spPr>
        <p:txBody>
          <a:bodyPr/>
          <a:lstStyle/>
          <a:p>
            <a:r>
              <a:rPr lang="en-US" sz="1600" dirty="0"/>
              <a:t>If an employee is no longer eligible for coverage as an active employee due to voluntary or involuntary termination of employment (including retirement), they may be able to continue employee and dependent in-force life insurance coverage, </a:t>
            </a:r>
            <a:r>
              <a:rPr lang="en-US" sz="1600" b="1" dirty="0">
                <a:solidFill>
                  <a:srgbClr val="009BA7"/>
                </a:solidFill>
              </a:rPr>
              <a:t>without having to provide evidence of insurability.</a:t>
            </a:r>
          </a:p>
          <a:p>
            <a:r>
              <a:rPr lang="en-US" sz="1600" dirty="0"/>
              <a:t>Get more information from your Benefits Office or contact Ochs: 1-800-392-7295 / ochs@ochsinc.com </a:t>
            </a:r>
          </a:p>
        </p:txBody>
      </p:sp>
      <p:graphicFrame>
        <p:nvGraphicFramePr>
          <p:cNvPr id="6" name="Diagram 5"/>
          <p:cNvGraphicFramePr/>
          <p:nvPr>
            <p:extLst>
              <p:ext uri="{D42A27DB-BD31-4B8C-83A1-F6EECF244321}">
                <p14:modId xmlns:p14="http://schemas.microsoft.com/office/powerpoint/2010/main" val="1193756563"/>
              </p:ext>
            </p:extLst>
          </p:nvPr>
        </p:nvGraphicFramePr>
        <p:xfrm>
          <a:off x="615166" y="4167571"/>
          <a:ext cx="7989868" cy="175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03365" y="6057964"/>
            <a:ext cx="8013469" cy="338554"/>
          </a:xfrm>
          <a:prstGeom prst="rect">
            <a:avLst/>
          </a:prstGeom>
        </p:spPr>
        <p:txBody>
          <a:bodyPr wrap="square">
            <a:spAutoFit/>
          </a:bodyPr>
          <a:lstStyle/>
          <a:p>
            <a:pPr lvl="0" algn="ctr">
              <a:spcBef>
                <a:spcPct val="20000"/>
              </a:spcBef>
              <a:buClr>
                <a:srgbClr val="009BA7"/>
              </a:buClr>
            </a:pPr>
            <a:r>
              <a:rPr lang="en-US" sz="1600" b="1" i="1" kern="0" dirty="0">
                <a:solidFill>
                  <a:srgbClr val="000000"/>
                </a:solidFill>
                <a:latin typeface="Arial"/>
                <a:ea typeface="ＭＳ Ｐゴシック" charset="-128"/>
              </a:rPr>
              <a:t>Note: </a:t>
            </a:r>
            <a:r>
              <a:rPr lang="en-US" sz="1600" i="1" kern="0" dirty="0">
                <a:solidFill>
                  <a:srgbClr val="000000"/>
                </a:solidFill>
                <a:latin typeface="Arial"/>
                <a:ea typeface="ＭＳ Ｐゴシック" charset="-128"/>
              </a:rPr>
              <a:t>Premiums may be higher than those paid by active employees.  </a:t>
            </a:r>
            <a:endParaRPr lang="en-US" sz="1600" kern="0" dirty="0">
              <a:solidFill>
                <a:srgbClr val="000000"/>
              </a:solidFill>
              <a:latin typeface="Arial"/>
              <a:ea typeface="ＭＳ Ｐゴシック" charset="-128"/>
            </a:endParaRPr>
          </a:p>
        </p:txBody>
      </p:sp>
    </p:spTree>
    <p:extLst>
      <p:ext uri="{BB962C8B-B14F-4D97-AF65-F5344CB8AC3E}">
        <p14:creationId xmlns:p14="http://schemas.microsoft.com/office/powerpoint/2010/main" val="244176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16</a:t>
            </a:fld>
            <a:endParaRPr lang="en-US" sz="900"/>
          </a:p>
        </p:txBody>
      </p:sp>
      <p:sp>
        <p:nvSpPr>
          <p:cNvPr id="3" name="Title 2"/>
          <p:cNvSpPr>
            <a:spLocks noGrp="1"/>
          </p:cNvSpPr>
          <p:nvPr>
            <p:ph type="title"/>
          </p:nvPr>
        </p:nvSpPr>
        <p:spPr/>
        <p:txBody>
          <a:bodyPr/>
          <a:lstStyle/>
          <a:p>
            <a:r>
              <a:rPr lang="en-US" dirty="0"/>
              <a:t>Long Term Disability</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b="0" dirty="0"/>
              <a:t>Madison National Life Insurance Company, Inc.</a:t>
            </a:r>
          </a:p>
        </p:txBody>
      </p:sp>
    </p:spTree>
    <p:extLst>
      <p:ext uri="{BB962C8B-B14F-4D97-AF65-F5344CB8AC3E}">
        <p14:creationId xmlns:p14="http://schemas.microsoft.com/office/powerpoint/2010/main" val="97413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17</a:t>
            </a:fld>
            <a:endParaRPr lang="en-US" sz="900"/>
          </a:p>
        </p:txBody>
      </p:sp>
      <p:sp>
        <p:nvSpPr>
          <p:cNvPr id="3" name="Title 2"/>
          <p:cNvSpPr>
            <a:spLocks noGrp="1"/>
          </p:cNvSpPr>
          <p:nvPr>
            <p:ph type="title"/>
          </p:nvPr>
        </p:nvSpPr>
        <p:spPr/>
        <p:txBody>
          <a:bodyPr/>
          <a:lstStyle/>
          <a:p>
            <a:r>
              <a:rPr lang="en-US" dirty="0"/>
              <a:t>Core Long Term Disability Insurance</a:t>
            </a:r>
          </a:p>
        </p:txBody>
      </p:sp>
      <p:sp>
        <p:nvSpPr>
          <p:cNvPr id="4" name="Text Placeholder 3"/>
          <p:cNvSpPr>
            <a:spLocks noGrp="1"/>
          </p:cNvSpPr>
          <p:nvPr>
            <p:ph type="body" sz="quarter" idx="11"/>
          </p:nvPr>
        </p:nvSpPr>
        <p:spPr>
          <a:xfrm>
            <a:off x="457200" y="1893414"/>
            <a:ext cx="8229600" cy="466928"/>
          </a:xfrm>
        </p:spPr>
        <p:txBody>
          <a:bodyPr/>
          <a:lstStyle/>
          <a:p>
            <a:r>
              <a:rPr lang="en-US" dirty="0"/>
              <a:t>Employer paid</a:t>
            </a:r>
          </a:p>
        </p:txBody>
      </p:sp>
      <p:sp>
        <p:nvSpPr>
          <p:cNvPr id="5" name="Content Placeholder 4"/>
          <p:cNvSpPr>
            <a:spLocks noGrp="1"/>
          </p:cNvSpPr>
          <p:nvPr>
            <p:ph sz="quarter" idx="12"/>
          </p:nvPr>
        </p:nvSpPr>
        <p:spPr>
          <a:xfrm>
            <a:off x="4572000" y="3421293"/>
            <a:ext cx="4152900" cy="3447836"/>
          </a:xfrm>
        </p:spPr>
        <p:txBody>
          <a:bodyPr/>
          <a:lstStyle/>
          <a:p>
            <a:pPr>
              <a:spcAft>
                <a:spcPts val="600"/>
              </a:spcAft>
            </a:pPr>
            <a:r>
              <a:rPr lang="en-US" dirty="0"/>
              <a:t>50% of your basic monthly earnings (monthly max. $3,500)</a:t>
            </a:r>
          </a:p>
          <a:p>
            <a:pPr>
              <a:spcAft>
                <a:spcPts val="600"/>
              </a:spcAft>
            </a:pPr>
            <a:r>
              <a:rPr lang="en-US" dirty="0"/>
              <a:t>Active employees working 30 hours or more per week</a:t>
            </a:r>
          </a:p>
          <a:p>
            <a:pPr>
              <a:spcAft>
                <a:spcPts val="600"/>
              </a:spcAft>
            </a:pPr>
            <a:r>
              <a:rPr lang="en-US" dirty="0"/>
              <a:t>Benefits begin on the 181</a:t>
            </a:r>
            <a:r>
              <a:rPr lang="en-US" baseline="30000" dirty="0"/>
              <a:t>st</a:t>
            </a:r>
            <a:r>
              <a:rPr lang="en-US" dirty="0"/>
              <a:t> day of a covered accident or illness</a:t>
            </a:r>
          </a:p>
          <a:p>
            <a:pPr marL="0" indent="0">
              <a:buNone/>
            </a:pPr>
            <a:endParaRPr lang="en-US" dirty="0"/>
          </a:p>
        </p:txBody>
      </p:sp>
      <p:sp>
        <p:nvSpPr>
          <p:cNvPr id="8" name="Rectangle 7"/>
          <p:cNvSpPr/>
          <p:nvPr/>
        </p:nvSpPr>
        <p:spPr>
          <a:xfrm>
            <a:off x="4480146" y="2848846"/>
            <a:ext cx="4160420" cy="400110"/>
          </a:xfrm>
          <a:prstGeom prst="rect">
            <a:avLst/>
          </a:prstGeom>
        </p:spPr>
        <p:txBody>
          <a:bodyPr wrap="square">
            <a:spAutoFit/>
          </a:bodyPr>
          <a:lstStyle/>
          <a:p>
            <a:pPr>
              <a:spcBef>
                <a:spcPct val="20000"/>
              </a:spcBef>
              <a:buClr>
                <a:srgbClr val="009BA7"/>
              </a:buClr>
            </a:pPr>
            <a:r>
              <a:rPr lang="en-US" sz="2000" b="1" u="sng" dirty="0">
                <a:solidFill>
                  <a:srgbClr val="009BA7"/>
                </a:solidFill>
                <a:latin typeface="+mn-lt"/>
                <a:ea typeface="ＭＳ Ｐゴシック" charset="-128"/>
                <a:cs typeface="ＭＳ Ｐゴシック" charset="-128"/>
              </a:rPr>
              <a:t>For Accident or Illness</a:t>
            </a:r>
          </a:p>
        </p:txBody>
      </p:sp>
      <p:grpSp>
        <p:nvGrpSpPr>
          <p:cNvPr id="11" name="Group 10"/>
          <p:cNvGrpSpPr/>
          <p:nvPr/>
        </p:nvGrpSpPr>
        <p:grpSpPr>
          <a:xfrm>
            <a:off x="495300" y="2669568"/>
            <a:ext cx="3503488" cy="3271463"/>
            <a:chOff x="495300" y="2669568"/>
            <a:chExt cx="3503488" cy="3271463"/>
          </a:xfrm>
        </p:grpSpPr>
        <p:sp>
          <p:nvSpPr>
            <p:cNvPr id="9" name="Rectangle 8"/>
            <p:cNvSpPr/>
            <p:nvPr/>
          </p:nvSpPr>
          <p:spPr bwMode="auto">
            <a:xfrm>
              <a:off x="495300" y="2669568"/>
              <a:ext cx="3503488" cy="32714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622" b="3423"/>
            <a:stretch/>
          </p:blipFill>
          <p:spPr>
            <a:xfrm>
              <a:off x="639136" y="2794571"/>
              <a:ext cx="3238500" cy="3010328"/>
            </a:xfrm>
            <a:prstGeom prst="rect">
              <a:avLst/>
            </a:prstGeom>
          </p:spPr>
        </p:pic>
      </p:grpSp>
    </p:spTree>
    <p:extLst>
      <p:ext uri="{BB962C8B-B14F-4D97-AF65-F5344CB8AC3E}">
        <p14:creationId xmlns:p14="http://schemas.microsoft.com/office/powerpoint/2010/main" val="378226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18</a:t>
            </a:fld>
            <a:endParaRPr lang="en-US" sz="900"/>
          </a:p>
        </p:txBody>
      </p:sp>
      <p:sp>
        <p:nvSpPr>
          <p:cNvPr id="3" name="Title 2"/>
          <p:cNvSpPr>
            <a:spLocks noGrp="1"/>
          </p:cNvSpPr>
          <p:nvPr>
            <p:ph type="title"/>
          </p:nvPr>
        </p:nvSpPr>
        <p:spPr/>
        <p:txBody>
          <a:bodyPr/>
          <a:lstStyle/>
          <a:p>
            <a:r>
              <a:rPr lang="en-US" dirty="0"/>
              <a:t>Buy-Up Long Term Disability Insurance</a:t>
            </a:r>
          </a:p>
        </p:txBody>
      </p:sp>
      <p:sp>
        <p:nvSpPr>
          <p:cNvPr id="5" name="Content Placeholder 4"/>
          <p:cNvSpPr>
            <a:spLocks noGrp="1"/>
          </p:cNvSpPr>
          <p:nvPr>
            <p:ph sz="quarter" idx="12"/>
          </p:nvPr>
        </p:nvSpPr>
        <p:spPr>
          <a:xfrm>
            <a:off x="4572000" y="2646039"/>
            <a:ext cx="4152900" cy="3447836"/>
          </a:xfrm>
        </p:spPr>
        <p:txBody>
          <a:bodyPr/>
          <a:lstStyle/>
          <a:p>
            <a:pPr>
              <a:spcAft>
                <a:spcPts val="600"/>
              </a:spcAft>
            </a:pPr>
            <a:r>
              <a:rPr lang="en-US" dirty="0"/>
              <a:t>You have the option to purchase additional coverage to increase your benefit to 60% of your basic monthly earnings (monthly max. $5,000)</a:t>
            </a:r>
          </a:p>
          <a:p>
            <a:pPr>
              <a:spcAft>
                <a:spcPts val="600"/>
              </a:spcAft>
            </a:pPr>
            <a:r>
              <a:rPr lang="en-US" dirty="0"/>
              <a:t>Evidence of Insurability and underwriting approval required for late enrollees</a:t>
            </a:r>
          </a:p>
          <a:p>
            <a:pPr>
              <a:spcAft>
                <a:spcPts val="600"/>
              </a:spcAft>
            </a:pPr>
            <a:r>
              <a:rPr lang="en-US" dirty="0"/>
              <a:t>Benefits begin on the 181</a:t>
            </a:r>
            <a:r>
              <a:rPr lang="en-US" baseline="30000" dirty="0"/>
              <a:t>st</a:t>
            </a:r>
            <a:r>
              <a:rPr lang="en-US" dirty="0"/>
              <a:t> day of a covered accident or illness</a:t>
            </a:r>
          </a:p>
          <a:p>
            <a:pPr marL="0" indent="0">
              <a:buNone/>
            </a:pPr>
            <a:endParaRPr lang="en-US" dirty="0"/>
          </a:p>
        </p:txBody>
      </p:sp>
      <p:sp>
        <p:nvSpPr>
          <p:cNvPr id="8" name="Rectangle 7"/>
          <p:cNvSpPr/>
          <p:nvPr/>
        </p:nvSpPr>
        <p:spPr>
          <a:xfrm>
            <a:off x="4480146" y="2232619"/>
            <a:ext cx="4160420" cy="400110"/>
          </a:xfrm>
          <a:prstGeom prst="rect">
            <a:avLst/>
          </a:prstGeom>
        </p:spPr>
        <p:txBody>
          <a:bodyPr wrap="square">
            <a:spAutoFit/>
          </a:bodyPr>
          <a:lstStyle/>
          <a:p>
            <a:pPr>
              <a:spcBef>
                <a:spcPct val="20000"/>
              </a:spcBef>
              <a:buClr>
                <a:srgbClr val="009BA7"/>
              </a:buClr>
            </a:pPr>
            <a:r>
              <a:rPr lang="en-US" sz="2000" b="1" u="sng" dirty="0">
                <a:solidFill>
                  <a:srgbClr val="009BA7"/>
                </a:solidFill>
                <a:latin typeface="+mn-lt"/>
                <a:ea typeface="ＭＳ Ｐゴシック" charset="-128"/>
                <a:cs typeface="ＭＳ Ｐゴシック" charset="-128"/>
              </a:rPr>
              <a:t>For Accident or Illness</a:t>
            </a:r>
          </a:p>
        </p:txBody>
      </p:sp>
      <p:grpSp>
        <p:nvGrpSpPr>
          <p:cNvPr id="11" name="Group 10"/>
          <p:cNvGrpSpPr/>
          <p:nvPr/>
        </p:nvGrpSpPr>
        <p:grpSpPr>
          <a:xfrm>
            <a:off x="495300" y="2073220"/>
            <a:ext cx="3503488" cy="3271463"/>
            <a:chOff x="495300" y="2669568"/>
            <a:chExt cx="3503488" cy="3271463"/>
          </a:xfrm>
        </p:grpSpPr>
        <p:sp>
          <p:nvSpPr>
            <p:cNvPr id="9" name="Rectangle 8"/>
            <p:cNvSpPr/>
            <p:nvPr/>
          </p:nvSpPr>
          <p:spPr bwMode="auto">
            <a:xfrm>
              <a:off x="495300" y="2669568"/>
              <a:ext cx="3503488" cy="32714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622" b="3423"/>
            <a:stretch/>
          </p:blipFill>
          <p:spPr>
            <a:xfrm>
              <a:off x="639136" y="2794571"/>
              <a:ext cx="3238500" cy="3010328"/>
            </a:xfrm>
            <a:prstGeom prst="rect">
              <a:avLst/>
            </a:prstGeom>
          </p:spPr>
        </p:pic>
      </p:grpSp>
    </p:spTree>
    <p:extLst>
      <p:ext uri="{BB962C8B-B14F-4D97-AF65-F5344CB8AC3E}">
        <p14:creationId xmlns:p14="http://schemas.microsoft.com/office/powerpoint/2010/main" val="75602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002CCB-F2DD-4C35-9AAB-4F487BD88620}" type="slidenum">
              <a:rPr kumimoji="0" lang="en-US" sz="1000" b="1"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900" b="1" i="0" u="none" strike="noStrike" kern="1200" cap="none" spc="0" normalizeH="0" baseline="0" noProof="0">
              <a:ln>
                <a:noFill/>
              </a:ln>
              <a:solidFill>
                <a:srgbClr val="000000"/>
              </a:solidFill>
              <a:effectLst/>
              <a:uLnTx/>
              <a:uFillTx/>
              <a:latin typeface="Arial" pitchFamily="96" charset="0"/>
              <a:cs typeface="Arial" pitchFamily="96" charset="0"/>
            </a:endParaRPr>
          </a:p>
        </p:txBody>
      </p:sp>
      <p:sp>
        <p:nvSpPr>
          <p:cNvPr id="3" name="Title 2"/>
          <p:cNvSpPr>
            <a:spLocks noGrp="1"/>
          </p:cNvSpPr>
          <p:nvPr>
            <p:ph type="title"/>
          </p:nvPr>
        </p:nvSpPr>
        <p:spPr>
          <a:xfrm>
            <a:off x="457200" y="2133600"/>
            <a:ext cx="8528858" cy="1004010"/>
          </a:xfrm>
        </p:spPr>
        <p:txBody>
          <a:bodyPr/>
          <a:lstStyle/>
          <a:p>
            <a:r>
              <a:rPr lang="en-US" dirty="0"/>
              <a:t>Value Added Services and Resources</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dirty="0"/>
              <a:t>Madison National Life Insurance Company, Inc.</a:t>
            </a:r>
          </a:p>
        </p:txBody>
      </p:sp>
    </p:spTree>
    <p:extLst>
      <p:ext uri="{BB962C8B-B14F-4D97-AF65-F5344CB8AC3E}">
        <p14:creationId xmlns:p14="http://schemas.microsoft.com/office/powerpoint/2010/main" val="278405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2</a:t>
            </a:fld>
            <a:endParaRPr lang="en-US" sz="900"/>
          </a:p>
        </p:txBody>
      </p:sp>
      <p:sp>
        <p:nvSpPr>
          <p:cNvPr id="3" name="Title 2"/>
          <p:cNvSpPr>
            <a:spLocks noGrp="1"/>
          </p:cNvSpPr>
          <p:nvPr>
            <p:ph type="title"/>
          </p:nvPr>
        </p:nvSpPr>
        <p:spPr/>
        <p:txBody>
          <a:bodyPr/>
          <a:lstStyle/>
          <a:p>
            <a:r>
              <a:rPr lang="en-US" dirty="0"/>
              <a:t>Agenda</a:t>
            </a:r>
          </a:p>
        </p:txBody>
      </p:sp>
      <p:sp>
        <p:nvSpPr>
          <p:cNvPr id="5" name="Content Placeholder 4"/>
          <p:cNvSpPr>
            <a:spLocks noGrp="1"/>
          </p:cNvSpPr>
          <p:nvPr>
            <p:ph sz="quarter" idx="12"/>
          </p:nvPr>
        </p:nvSpPr>
        <p:spPr>
          <a:xfrm>
            <a:off x="495300" y="1890445"/>
            <a:ext cx="8191500" cy="4271453"/>
          </a:xfrm>
        </p:spPr>
        <p:txBody>
          <a:bodyPr/>
          <a:lstStyle/>
          <a:p>
            <a:pPr lvl="0">
              <a:lnSpc>
                <a:spcPct val="150000"/>
              </a:lnSpc>
            </a:pPr>
            <a:r>
              <a:rPr lang="en-US" dirty="0"/>
              <a:t>Life Insurance</a:t>
            </a:r>
          </a:p>
          <a:p>
            <a:pPr>
              <a:lnSpc>
                <a:spcPct val="150000"/>
              </a:lnSpc>
            </a:pPr>
            <a:r>
              <a:rPr lang="en-US" dirty="0"/>
              <a:t>Long Term Disability</a:t>
            </a:r>
          </a:p>
        </p:txBody>
      </p:sp>
    </p:spTree>
    <p:extLst>
      <p:ext uri="{BB962C8B-B14F-4D97-AF65-F5344CB8AC3E}">
        <p14:creationId xmlns:p14="http://schemas.microsoft.com/office/powerpoint/2010/main" val="15685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20</a:t>
            </a:fld>
            <a:endParaRPr lang="en-US" sz="900"/>
          </a:p>
        </p:txBody>
      </p:sp>
      <p:sp>
        <p:nvSpPr>
          <p:cNvPr id="3" name="Title 2"/>
          <p:cNvSpPr>
            <a:spLocks noGrp="1"/>
          </p:cNvSpPr>
          <p:nvPr>
            <p:ph type="title"/>
          </p:nvPr>
        </p:nvSpPr>
        <p:spPr/>
        <p:txBody>
          <a:bodyPr/>
          <a:lstStyle/>
          <a:p>
            <a:r>
              <a:rPr lang="en-US" dirty="0"/>
              <a:t>Employee Assistance and Identity Theft</a:t>
            </a:r>
          </a:p>
        </p:txBody>
      </p:sp>
      <p:sp>
        <p:nvSpPr>
          <p:cNvPr id="6" name="Text Placeholder 3"/>
          <p:cNvSpPr>
            <a:spLocks noGrp="1"/>
          </p:cNvSpPr>
          <p:nvPr>
            <p:ph type="body" sz="quarter" idx="11"/>
          </p:nvPr>
        </p:nvSpPr>
        <p:spPr>
          <a:xfrm>
            <a:off x="457200" y="1890444"/>
            <a:ext cx="8229600" cy="304800"/>
          </a:xfrm>
        </p:spPr>
        <p:txBody>
          <a:bodyPr/>
          <a:lstStyle/>
          <a:p>
            <a:r>
              <a:rPr lang="en-US" dirty="0"/>
              <a:t>No cost for Disability Insurance participants</a:t>
            </a:r>
          </a:p>
        </p:txBody>
      </p:sp>
      <p:graphicFrame>
        <p:nvGraphicFramePr>
          <p:cNvPr id="7" name="Diagram 6"/>
          <p:cNvGraphicFramePr/>
          <p:nvPr>
            <p:extLst>
              <p:ext uri="{D42A27DB-BD31-4B8C-83A1-F6EECF244321}">
                <p14:modId xmlns:p14="http://schemas.microsoft.com/office/powerpoint/2010/main" val="2386845877"/>
              </p:ext>
            </p:extLst>
          </p:nvPr>
        </p:nvGraphicFramePr>
        <p:xfrm>
          <a:off x="-76200" y="2472648"/>
          <a:ext cx="8382000" cy="336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047999" y="2952113"/>
            <a:ext cx="119522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Employee Assistance Program</a:t>
            </a:r>
          </a:p>
        </p:txBody>
      </p:sp>
      <p:sp>
        <p:nvSpPr>
          <p:cNvPr id="13" name="TextBox 12"/>
          <p:cNvSpPr txBox="1"/>
          <p:nvPr/>
        </p:nvSpPr>
        <p:spPr>
          <a:xfrm>
            <a:off x="7162800" y="2952113"/>
            <a:ext cx="1190090"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Identity       Theft  Services</a:t>
            </a:r>
          </a:p>
        </p:txBody>
      </p:sp>
      <p:sp>
        <p:nvSpPr>
          <p:cNvPr id="10" name="TextBox 9"/>
          <p:cNvSpPr txBox="1"/>
          <p:nvPr/>
        </p:nvSpPr>
        <p:spPr>
          <a:xfrm>
            <a:off x="821935" y="5831797"/>
            <a:ext cx="3554858"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Confidential Help </a:t>
            </a:r>
            <a:r>
              <a:rPr lang="en-US" sz="1600" dirty="0">
                <a:latin typeface="Arial" panose="020B0604020202020204" pitchFamily="34" charset="0"/>
                <a:cs typeface="Arial" panose="020B0604020202020204" pitchFamily="34" charset="0"/>
              </a:rPr>
              <a:t>866-451-5465 or www.niseap.com (pw: </a:t>
            </a:r>
            <a:r>
              <a:rPr lang="en-US" sz="1600" dirty="0" err="1">
                <a:latin typeface="Arial" panose="020B0604020202020204" pitchFamily="34" charset="0"/>
                <a:cs typeface="Arial" panose="020B0604020202020204" pitchFamily="34" charset="0"/>
              </a:rPr>
              <a:t>NISenhanced</a:t>
            </a:r>
            <a:r>
              <a:rPr lang="en-US" sz="1600" dirty="0">
                <a:latin typeface="Arial" panose="020B0604020202020204" pitchFamily="34" charset="0"/>
                <a:cs typeface="Arial" panose="020B0604020202020204" pitchFamily="34" charset="0"/>
              </a:rPr>
              <a:t>)</a:t>
            </a:r>
          </a:p>
        </p:txBody>
      </p:sp>
      <p:sp>
        <p:nvSpPr>
          <p:cNvPr id="11" name="TextBox 10"/>
          <p:cNvSpPr txBox="1"/>
          <p:nvPr/>
        </p:nvSpPr>
        <p:spPr>
          <a:xfrm>
            <a:off x="5003516" y="5872893"/>
            <a:ext cx="3287730" cy="338554"/>
          </a:xfrm>
          <a:prstGeom prst="rect">
            <a:avLst/>
          </a:prstGeom>
          <a:noFill/>
        </p:spPr>
        <p:txBody>
          <a:bodyPr wrap="square" rtlCol="0">
            <a:spAutoFit/>
          </a:bodyPr>
          <a:lstStyle/>
          <a:p>
            <a:pPr algn="ctr"/>
            <a:r>
              <a:rPr lang="en-US" sz="1600" b="1" dirty="0" err="1">
                <a:latin typeface="Arial" panose="020B0604020202020204" pitchFamily="34" charset="0"/>
                <a:cs typeface="Arial" panose="020B0604020202020204" pitchFamily="34" charset="0"/>
              </a:rPr>
              <a:t>MyIDCare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855-205-6010</a:t>
            </a:r>
          </a:p>
        </p:txBody>
      </p:sp>
    </p:spTree>
    <p:extLst>
      <p:ext uri="{BB962C8B-B14F-4D97-AF65-F5344CB8AC3E}">
        <p14:creationId xmlns:p14="http://schemas.microsoft.com/office/powerpoint/2010/main" val="148618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21</a:t>
            </a:fld>
            <a:endParaRPr lang="en-US" sz="900"/>
          </a:p>
        </p:txBody>
      </p:sp>
      <p:sp>
        <p:nvSpPr>
          <p:cNvPr id="7" name="Title 2"/>
          <p:cNvSpPr txBox="1">
            <a:spLocks/>
          </p:cNvSpPr>
          <p:nvPr/>
        </p:nvSpPr>
        <p:spPr>
          <a:xfrm>
            <a:off x="419100" y="947646"/>
            <a:ext cx="8229600" cy="601455"/>
          </a:xfrm>
          <a:prstGeom prst="rect">
            <a:avLst/>
          </a:prstGeom>
        </p:spPr>
        <p:txBody>
          <a:bodyPr vert="horz" lIns="0" tIns="0" rIns="0" bIns="0" rtlCol="0" anchor="b" anchorCtr="0">
            <a:normAutofit/>
          </a:bodyPr>
          <a:lstStyle>
            <a:lvl1pPr algn="l" rtl="0" eaLnBrk="1" fontAlgn="base" hangingPunct="1">
              <a:lnSpc>
                <a:spcPct val="90000"/>
              </a:lnSpc>
              <a:spcBef>
                <a:spcPct val="0"/>
              </a:spcBef>
              <a:spcAft>
                <a:spcPct val="0"/>
              </a:spcAft>
              <a:defRPr sz="3200" b="0" baseline="0">
                <a:solidFill>
                  <a:schemeClr val="tx1"/>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400" b="1">
                <a:solidFill>
                  <a:schemeClr val="tx1"/>
                </a:solidFill>
                <a:latin typeface="Arial" pitchFamily="-110" charset="0"/>
              </a:defRPr>
            </a:lvl6pPr>
            <a:lvl7pPr marL="914400" algn="l" rtl="0" eaLnBrk="1" fontAlgn="base" hangingPunct="1">
              <a:lnSpc>
                <a:spcPct val="90000"/>
              </a:lnSpc>
              <a:spcBef>
                <a:spcPct val="0"/>
              </a:spcBef>
              <a:spcAft>
                <a:spcPct val="0"/>
              </a:spcAft>
              <a:defRPr sz="3400" b="1">
                <a:solidFill>
                  <a:schemeClr val="tx1"/>
                </a:solidFill>
                <a:latin typeface="Arial" pitchFamily="-110" charset="0"/>
              </a:defRPr>
            </a:lvl7pPr>
            <a:lvl8pPr marL="1371600" algn="l" rtl="0" eaLnBrk="1" fontAlgn="base" hangingPunct="1">
              <a:lnSpc>
                <a:spcPct val="90000"/>
              </a:lnSpc>
              <a:spcBef>
                <a:spcPct val="0"/>
              </a:spcBef>
              <a:spcAft>
                <a:spcPct val="0"/>
              </a:spcAft>
              <a:defRPr sz="3400" b="1">
                <a:solidFill>
                  <a:schemeClr val="tx1"/>
                </a:solidFill>
                <a:latin typeface="Arial" pitchFamily="-110" charset="0"/>
              </a:defRPr>
            </a:lvl8pPr>
            <a:lvl9pPr marL="1828800" algn="l" rtl="0" eaLnBrk="1" fontAlgn="base" hangingPunct="1">
              <a:lnSpc>
                <a:spcPct val="90000"/>
              </a:lnSpc>
              <a:spcBef>
                <a:spcPct val="0"/>
              </a:spcBef>
              <a:spcAft>
                <a:spcPct val="0"/>
              </a:spcAft>
              <a:defRPr sz="3400" b="1">
                <a:solidFill>
                  <a:schemeClr val="tx1"/>
                </a:solidFill>
                <a:latin typeface="Arial" pitchFamily="-110" charset="0"/>
              </a:defRPr>
            </a:lvl9pPr>
          </a:lstStyle>
          <a:p>
            <a:r>
              <a:rPr lang="en-US" b="1" kern="0" dirty="0">
                <a:solidFill>
                  <a:srgbClr val="009BA7"/>
                </a:solidFill>
              </a:rPr>
              <a:t>Need More Information?</a:t>
            </a:r>
          </a:p>
        </p:txBody>
      </p:sp>
      <p:sp>
        <p:nvSpPr>
          <p:cNvPr id="9" name="Oval 8"/>
          <p:cNvSpPr/>
          <p:nvPr/>
        </p:nvSpPr>
        <p:spPr bwMode="auto">
          <a:xfrm>
            <a:off x="2718547" y="2209881"/>
            <a:ext cx="3703768" cy="359924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latin typeface="+mj-lt"/>
              </a:rPr>
              <a:t>CONTACT OCHS</a:t>
            </a:r>
          </a:p>
          <a:p>
            <a:pPr algn="ctr" eaLnBrk="0" hangingPunct="0">
              <a:spcBef>
                <a:spcPts val="1800"/>
              </a:spcBef>
            </a:pPr>
            <a:r>
              <a:rPr lang="en-US" sz="1400" b="1" dirty="0">
                <a:solidFill>
                  <a:schemeClr val="bg1"/>
                </a:solidFill>
                <a:latin typeface="+mj-lt"/>
              </a:rPr>
              <a:t>Toll Free: </a:t>
            </a:r>
          </a:p>
          <a:p>
            <a:pPr algn="ctr" eaLnBrk="0" hangingPunct="0">
              <a:spcBef>
                <a:spcPts val="0"/>
              </a:spcBef>
            </a:pPr>
            <a:r>
              <a:rPr lang="en-US" sz="1400" dirty="0">
                <a:solidFill>
                  <a:schemeClr val="bg1"/>
                </a:solidFill>
                <a:latin typeface="+mj-lt"/>
              </a:rPr>
              <a:t>1-800-392-7295</a:t>
            </a:r>
          </a:p>
          <a:p>
            <a:pPr algn="ctr" eaLnBrk="0" hangingPunct="0">
              <a:spcBef>
                <a:spcPts val="600"/>
              </a:spcBef>
            </a:pPr>
            <a:r>
              <a:rPr lang="en-US" sz="1400" b="1" dirty="0">
                <a:solidFill>
                  <a:schemeClr val="bg1"/>
                </a:solidFill>
                <a:latin typeface="+mj-lt"/>
              </a:rPr>
              <a:t>Email: </a:t>
            </a:r>
            <a:r>
              <a:rPr lang="en-US" sz="1400" dirty="0">
                <a:solidFill>
                  <a:schemeClr val="bg1"/>
                </a:solidFill>
                <a:latin typeface="+mj-lt"/>
              </a:rPr>
              <a:t>ochs@ochsinc.com</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mj-lt"/>
              </a:rPr>
              <a:t>OR CORPORAT</a:t>
            </a:r>
            <a:r>
              <a:rPr lang="en-US" sz="1600" b="1" dirty="0">
                <a:solidFill>
                  <a:schemeClr val="bg1"/>
                </a:solidFill>
                <a:latin typeface="+mj-lt"/>
              </a:rPr>
              <a:t>E BENEFITS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bg1"/>
              </a:solidFill>
              <a:effectLst/>
              <a:latin typeface="+mj-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chemeClr val="bg1"/>
                </a:solidFill>
                <a:latin typeface="+mj-lt"/>
              </a:rPr>
              <a:t>Phone:</a:t>
            </a:r>
            <a:r>
              <a:rPr lang="en-US" sz="1400" dirty="0">
                <a:solidFill>
                  <a:schemeClr val="bg1"/>
                </a:solidFill>
                <a:latin typeface="+mj-lt"/>
              </a:rPr>
              <a:t> </a:t>
            </a:r>
            <a:r>
              <a:rPr lang="en-US" sz="1400" dirty="0" smtClean="0">
                <a:solidFill>
                  <a:schemeClr val="bg1"/>
                </a:solidFill>
                <a:latin typeface="+mj-lt"/>
              </a:rPr>
              <a:t>850-244-0849</a:t>
            </a:r>
            <a:endParaRPr kumimoji="0" lang="en-US" sz="1600" i="0" u="none" strike="noStrike" cap="none" normalizeH="0" baseline="0" dirty="0">
              <a:ln>
                <a:noFill/>
              </a:ln>
              <a:solidFill>
                <a:schemeClr val="bg1"/>
              </a:solidFill>
              <a:effectLst/>
              <a:latin typeface="+mj-lt"/>
            </a:endParaRPr>
          </a:p>
        </p:txBody>
      </p:sp>
      <p:sp>
        <p:nvSpPr>
          <p:cNvPr id="10" name="Title 2"/>
          <p:cNvSpPr txBox="1">
            <a:spLocks/>
          </p:cNvSpPr>
          <p:nvPr/>
        </p:nvSpPr>
        <p:spPr>
          <a:xfrm>
            <a:off x="5370022" y="5356157"/>
            <a:ext cx="3460711" cy="1004010"/>
          </a:xfrm>
          <a:prstGeom prst="rect">
            <a:avLst/>
          </a:prstGeom>
        </p:spPr>
        <p:txBody>
          <a:bodyPr vert="horz" lIns="0" tIns="0" rIns="0" bIns="0" rtlCol="0" anchor="b" anchorCtr="0">
            <a:normAutofit/>
          </a:bodyPr>
          <a:lstStyle>
            <a:lvl1pPr algn="l" rtl="0" eaLnBrk="1" fontAlgn="base" hangingPunct="1">
              <a:lnSpc>
                <a:spcPct val="90000"/>
              </a:lnSpc>
              <a:spcBef>
                <a:spcPct val="0"/>
              </a:spcBef>
              <a:spcAft>
                <a:spcPct val="0"/>
              </a:spcAft>
              <a:defRPr sz="3200" b="0" baseline="0">
                <a:solidFill>
                  <a:schemeClr val="tx1"/>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400" b="1">
                <a:solidFill>
                  <a:schemeClr val="tx1"/>
                </a:solidFill>
                <a:latin typeface="Arial" pitchFamily="-110" charset="0"/>
              </a:defRPr>
            </a:lvl6pPr>
            <a:lvl7pPr marL="914400" algn="l" rtl="0" eaLnBrk="1" fontAlgn="base" hangingPunct="1">
              <a:lnSpc>
                <a:spcPct val="90000"/>
              </a:lnSpc>
              <a:spcBef>
                <a:spcPct val="0"/>
              </a:spcBef>
              <a:spcAft>
                <a:spcPct val="0"/>
              </a:spcAft>
              <a:defRPr sz="3400" b="1">
                <a:solidFill>
                  <a:schemeClr val="tx1"/>
                </a:solidFill>
                <a:latin typeface="Arial" pitchFamily="-110" charset="0"/>
              </a:defRPr>
            </a:lvl7pPr>
            <a:lvl8pPr marL="1371600" algn="l" rtl="0" eaLnBrk="1" fontAlgn="base" hangingPunct="1">
              <a:lnSpc>
                <a:spcPct val="90000"/>
              </a:lnSpc>
              <a:spcBef>
                <a:spcPct val="0"/>
              </a:spcBef>
              <a:spcAft>
                <a:spcPct val="0"/>
              </a:spcAft>
              <a:defRPr sz="3400" b="1">
                <a:solidFill>
                  <a:schemeClr val="tx1"/>
                </a:solidFill>
                <a:latin typeface="Arial" pitchFamily="-110" charset="0"/>
              </a:defRPr>
            </a:lvl8pPr>
            <a:lvl9pPr marL="1828800" algn="l" rtl="0" eaLnBrk="1" fontAlgn="base" hangingPunct="1">
              <a:lnSpc>
                <a:spcPct val="90000"/>
              </a:lnSpc>
              <a:spcBef>
                <a:spcPct val="0"/>
              </a:spcBef>
              <a:spcAft>
                <a:spcPct val="0"/>
              </a:spcAft>
              <a:defRPr sz="3400" b="1">
                <a:solidFill>
                  <a:schemeClr val="tx1"/>
                </a:solidFill>
                <a:latin typeface="Arial" pitchFamily="-110" charset="0"/>
              </a:defRPr>
            </a:lvl9pPr>
          </a:lstStyle>
          <a:p>
            <a:r>
              <a:rPr lang="en-US" b="1" kern="0" dirty="0">
                <a:solidFill>
                  <a:srgbClr val="009BA7"/>
                </a:solidFill>
              </a:rPr>
              <a:t>Have Questions?</a:t>
            </a:r>
          </a:p>
        </p:txBody>
      </p:sp>
    </p:spTree>
    <p:extLst>
      <p:ext uri="{BB962C8B-B14F-4D97-AF65-F5344CB8AC3E}">
        <p14:creationId xmlns:p14="http://schemas.microsoft.com/office/powerpoint/2010/main" val="400566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5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3</a:t>
            </a:fld>
            <a:endParaRPr lang="en-US" sz="900"/>
          </a:p>
        </p:txBody>
      </p:sp>
      <p:sp>
        <p:nvSpPr>
          <p:cNvPr id="3" name="Title 2"/>
          <p:cNvSpPr>
            <a:spLocks noGrp="1"/>
          </p:cNvSpPr>
          <p:nvPr>
            <p:ph type="title"/>
          </p:nvPr>
        </p:nvSpPr>
        <p:spPr/>
        <p:txBody>
          <a:bodyPr/>
          <a:lstStyle/>
          <a:p>
            <a:r>
              <a:rPr lang="en-US" dirty="0"/>
              <a:t>Life Insurance</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b="0" dirty="0" err="1"/>
              <a:t>Securian</a:t>
            </a:r>
            <a:r>
              <a:rPr lang="en-US" b="0" dirty="0"/>
              <a:t> Financial Group, Inc. </a:t>
            </a:r>
          </a:p>
        </p:txBody>
      </p:sp>
    </p:spTree>
    <p:extLst>
      <p:ext uri="{BB962C8B-B14F-4D97-AF65-F5344CB8AC3E}">
        <p14:creationId xmlns:p14="http://schemas.microsoft.com/office/powerpoint/2010/main" val="66299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4</a:t>
            </a:fld>
            <a:endParaRPr lang="en-US" sz="900"/>
          </a:p>
        </p:txBody>
      </p:sp>
      <p:sp>
        <p:nvSpPr>
          <p:cNvPr id="3" name="Title 2"/>
          <p:cNvSpPr>
            <a:spLocks noGrp="1"/>
          </p:cNvSpPr>
          <p:nvPr>
            <p:ph type="title"/>
          </p:nvPr>
        </p:nvSpPr>
        <p:spPr/>
        <p:txBody>
          <a:bodyPr/>
          <a:lstStyle/>
          <a:p>
            <a:r>
              <a:rPr lang="en-US" dirty="0"/>
              <a:t>Basic Term Life Insurance</a:t>
            </a:r>
          </a:p>
        </p:txBody>
      </p:sp>
      <p:sp>
        <p:nvSpPr>
          <p:cNvPr id="4" name="Text Placeholder 3"/>
          <p:cNvSpPr>
            <a:spLocks noGrp="1"/>
          </p:cNvSpPr>
          <p:nvPr>
            <p:ph type="body" sz="quarter" idx="11"/>
          </p:nvPr>
        </p:nvSpPr>
        <p:spPr>
          <a:xfrm>
            <a:off x="457200" y="1886451"/>
            <a:ext cx="8229600" cy="324735"/>
          </a:xfrm>
        </p:spPr>
        <p:txBody>
          <a:bodyPr/>
          <a:lstStyle/>
          <a:p>
            <a:r>
              <a:rPr lang="en-US" dirty="0"/>
              <a:t>Employer paid</a:t>
            </a:r>
          </a:p>
        </p:txBody>
      </p:sp>
      <p:sp>
        <p:nvSpPr>
          <p:cNvPr id="5" name="Content Placeholder 4"/>
          <p:cNvSpPr>
            <a:spLocks noGrp="1"/>
          </p:cNvSpPr>
          <p:nvPr>
            <p:ph sz="quarter" idx="12"/>
          </p:nvPr>
        </p:nvSpPr>
        <p:spPr>
          <a:xfrm>
            <a:off x="457200" y="2410152"/>
            <a:ext cx="8267700" cy="3657600"/>
          </a:xfrm>
        </p:spPr>
        <p:txBody>
          <a:bodyPr/>
          <a:lstStyle/>
          <a:p>
            <a:r>
              <a:rPr lang="en-US" dirty="0"/>
              <a:t>$25,000*</a:t>
            </a:r>
          </a:p>
          <a:p>
            <a:endParaRPr lang="en-US" sz="600" dirty="0"/>
          </a:p>
          <a:p>
            <a:r>
              <a:rPr lang="en-US" dirty="0"/>
              <a:t>Active employees working 30 hours per week</a:t>
            </a:r>
          </a:p>
          <a:p>
            <a:endParaRPr lang="en-US" sz="600" dirty="0"/>
          </a:p>
          <a:p>
            <a:r>
              <a:rPr lang="en-US" dirty="0"/>
              <a:t>Includes a matching Accidental Death and Dismemberment (AD&amp;D) benefit</a:t>
            </a:r>
          </a:p>
          <a:p>
            <a:endParaRPr lang="en-US" dirty="0"/>
          </a:p>
          <a:p>
            <a:pPr marL="0" indent="0">
              <a:buNone/>
            </a:pPr>
            <a:r>
              <a:rPr lang="en-US" sz="1800" i="1" dirty="0"/>
              <a:t>*Benefit reduces beginning at age 65</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030611"/>
            <a:ext cx="3619500" cy="2255889"/>
          </a:xfrm>
          <a:prstGeom prst="rect">
            <a:avLst/>
          </a:prstGeom>
        </p:spPr>
      </p:pic>
    </p:spTree>
    <p:extLst>
      <p:ext uri="{BB962C8B-B14F-4D97-AF65-F5344CB8AC3E}">
        <p14:creationId xmlns:p14="http://schemas.microsoft.com/office/powerpoint/2010/main" val="125546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5</a:t>
            </a:fld>
            <a:endParaRPr lang="en-US" sz="900"/>
          </a:p>
        </p:txBody>
      </p:sp>
      <p:sp>
        <p:nvSpPr>
          <p:cNvPr id="3" name="Title 2"/>
          <p:cNvSpPr>
            <a:spLocks noGrp="1"/>
          </p:cNvSpPr>
          <p:nvPr>
            <p:ph type="title"/>
          </p:nvPr>
        </p:nvSpPr>
        <p:spPr/>
        <p:txBody>
          <a:bodyPr/>
          <a:lstStyle/>
          <a:p>
            <a:r>
              <a:rPr lang="en-US" dirty="0"/>
              <a:t>Supplemental Term Life Insurance</a:t>
            </a:r>
          </a:p>
        </p:txBody>
      </p:sp>
      <p:sp>
        <p:nvSpPr>
          <p:cNvPr id="4" name="Text Placeholder 3"/>
          <p:cNvSpPr>
            <a:spLocks noGrp="1"/>
          </p:cNvSpPr>
          <p:nvPr>
            <p:ph type="body" sz="quarter" idx="11"/>
          </p:nvPr>
        </p:nvSpPr>
        <p:spPr>
          <a:xfrm>
            <a:off x="488022" y="1891621"/>
            <a:ext cx="8229600" cy="466928"/>
          </a:xfrm>
        </p:spPr>
        <p:txBody>
          <a:bodyPr/>
          <a:lstStyle/>
          <a:p>
            <a:r>
              <a:rPr lang="en-US" dirty="0"/>
              <a:t>Employee paid - </a:t>
            </a:r>
            <a:r>
              <a:rPr lang="en-US" sz="2000" b="0" dirty="0"/>
              <a:t>Available to benefit eligible employees </a:t>
            </a:r>
          </a:p>
        </p:txBody>
      </p:sp>
      <p:sp>
        <p:nvSpPr>
          <p:cNvPr id="24" name="TextBox 23"/>
          <p:cNvSpPr txBox="1"/>
          <p:nvPr/>
        </p:nvSpPr>
        <p:spPr>
          <a:xfrm>
            <a:off x="6324600" y="3810000"/>
            <a:ext cx="2438400" cy="461665"/>
          </a:xfrm>
          <a:prstGeom prst="rect">
            <a:avLst/>
          </a:prstGeom>
          <a:noFill/>
        </p:spPr>
        <p:txBody>
          <a:bodyPr wrap="square" rtlCol="0">
            <a:spAutoFit/>
          </a:bodyPr>
          <a:lstStyle/>
          <a:p>
            <a:r>
              <a:rPr lang="en-US" dirty="0"/>
              <a:t> </a:t>
            </a:r>
          </a:p>
        </p:txBody>
      </p:sp>
      <p:sp>
        <p:nvSpPr>
          <p:cNvPr id="6" name="TextBox 5"/>
          <p:cNvSpPr txBox="1"/>
          <p:nvPr/>
        </p:nvSpPr>
        <p:spPr>
          <a:xfrm>
            <a:off x="687296" y="5903550"/>
            <a:ext cx="7738581" cy="738664"/>
          </a:xfrm>
          <a:prstGeom prst="rect">
            <a:avLst/>
          </a:prstGeom>
          <a:noFill/>
        </p:spPr>
        <p:txBody>
          <a:bodyPr wrap="square" rtlCol="0">
            <a:spAutoFit/>
          </a:bodyPr>
          <a:lstStyle/>
          <a:p>
            <a:r>
              <a:rPr lang="en-US" sz="1400" b="1" dirty="0">
                <a:latin typeface="+mn-lt"/>
              </a:rPr>
              <a:t>Notes</a:t>
            </a:r>
            <a:r>
              <a:rPr lang="en-US" sz="1400" dirty="0">
                <a:latin typeface="+mn-lt"/>
              </a:rPr>
              <a:t>: If your spouse or child is eligible for employee coverage, they cannot be covered as a dependent; A child may only be covered by 1 parent.</a:t>
            </a:r>
          </a:p>
          <a:p>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2186159297"/>
              </p:ext>
            </p:extLst>
          </p:nvPr>
        </p:nvGraphicFramePr>
        <p:xfrm>
          <a:off x="616448" y="2475771"/>
          <a:ext cx="7880281" cy="1143508"/>
        </p:xfrm>
        <a:graphic>
          <a:graphicData uri="http://schemas.openxmlformats.org/drawingml/2006/table">
            <a:tbl>
              <a:tblPr firstRow="1" bandRow="1">
                <a:tableStyleId>{5C22544A-7EE6-4342-B048-85BDC9FD1C3A}</a:tableStyleId>
              </a:tblPr>
              <a:tblGrid>
                <a:gridCol w="7880281">
                  <a:extLst>
                    <a:ext uri="{9D8B030D-6E8A-4147-A177-3AD203B41FA5}">
                      <a16:colId xmlns:a16="http://schemas.microsoft.com/office/drawing/2014/main" xmlns="" val="2500425600"/>
                    </a:ext>
                  </a:extLst>
                </a:gridCol>
              </a:tblGrid>
              <a:tr h="0">
                <a:tc>
                  <a:txBody>
                    <a:bodyPr/>
                    <a:lstStyle/>
                    <a:p>
                      <a:r>
                        <a:rPr lang="en-US" dirty="0"/>
                        <a:t>Employee</a:t>
                      </a:r>
                    </a:p>
                  </a:txBody>
                  <a:tcPr/>
                </a:tc>
                <a:extLst>
                  <a:ext uri="{0D108BD9-81ED-4DB2-BD59-A6C34878D82A}">
                    <a16:rowId xmlns:a16="http://schemas.microsoft.com/office/drawing/2014/main" xmlns="" val="1745623565"/>
                  </a:ext>
                </a:extLst>
              </a:tr>
              <a:tr h="370840">
                <a:tc>
                  <a:txBody>
                    <a:bodyPr/>
                    <a:lstStyle/>
                    <a:p>
                      <a:pPr marL="285750" indent="-285750">
                        <a:lnSpc>
                          <a:spcPct val="150000"/>
                        </a:lnSpc>
                        <a:buFont typeface="Arial" panose="020B0604020202020204" pitchFamily="34" charset="0"/>
                        <a:buChar char="•"/>
                      </a:pPr>
                      <a:r>
                        <a:rPr lang="en-US" sz="1600" dirty="0"/>
                        <a:t>Elect $5,000 increments up to $500,000 maximum</a:t>
                      </a:r>
                    </a:p>
                    <a:p>
                      <a:pPr marL="285750" indent="-285750">
                        <a:lnSpc>
                          <a:spcPct val="150000"/>
                        </a:lnSpc>
                        <a:buFont typeface="Arial" panose="020B0604020202020204" pitchFamily="34" charset="0"/>
                        <a:buChar char="•"/>
                      </a:pPr>
                      <a:r>
                        <a:rPr lang="en-US" sz="1600" dirty="0"/>
                        <a:t>Includes</a:t>
                      </a:r>
                      <a:r>
                        <a:rPr lang="en-US" sz="1600" baseline="0" dirty="0"/>
                        <a:t> a matching </a:t>
                      </a:r>
                      <a:r>
                        <a:rPr lang="en-US" sz="1600" baseline="0" dirty="0" err="1"/>
                        <a:t>AD&amp;D</a:t>
                      </a:r>
                      <a:r>
                        <a:rPr lang="en-US" sz="1600" baseline="0" dirty="0"/>
                        <a:t> benefit</a:t>
                      </a:r>
                    </a:p>
                  </a:txBody>
                  <a:tcPr/>
                </a:tc>
                <a:extLst>
                  <a:ext uri="{0D108BD9-81ED-4DB2-BD59-A6C34878D82A}">
                    <a16:rowId xmlns:a16="http://schemas.microsoft.com/office/drawing/2014/main" xmlns="" val="389657074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73325577"/>
              </p:ext>
            </p:extLst>
          </p:nvPr>
        </p:nvGraphicFramePr>
        <p:xfrm>
          <a:off x="616447" y="4158345"/>
          <a:ext cx="7880281" cy="1234948"/>
        </p:xfrm>
        <a:graphic>
          <a:graphicData uri="http://schemas.openxmlformats.org/drawingml/2006/table">
            <a:tbl>
              <a:tblPr firstRow="1" bandRow="1">
                <a:tableStyleId>{5C22544A-7EE6-4342-B048-85BDC9FD1C3A}</a:tableStyleId>
              </a:tblPr>
              <a:tblGrid>
                <a:gridCol w="7880281">
                  <a:extLst>
                    <a:ext uri="{9D8B030D-6E8A-4147-A177-3AD203B41FA5}">
                      <a16:colId xmlns:a16="http://schemas.microsoft.com/office/drawing/2014/main" xmlns="" val="2500425600"/>
                    </a:ext>
                  </a:extLst>
                </a:gridCol>
              </a:tblGrid>
              <a:tr h="0">
                <a:tc>
                  <a:txBody>
                    <a:bodyPr/>
                    <a:lstStyle/>
                    <a:p>
                      <a:r>
                        <a:rPr lang="en-US" dirty="0"/>
                        <a:t>Spouse</a:t>
                      </a:r>
                    </a:p>
                  </a:txBody>
                  <a:tcPr/>
                </a:tc>
                <a:extLst>
                  <a:ext uri="{0D108BD9-81ED-4DB2-BD59-A6C34878D82A}">
                    <a16:rowId xmlns:a16="http://schemas.microsoft.com/office/drawing/2014/main" xmlns="" val="1745623565"/>
                  </a:ext>
                </a:extLst>
              </a:tr>
              <a:tr h="370840">
                <a:tc>
                  <a:txBody>
                    <a:bodyPr/>
                    <a:lstStyle/>
                    <a:p>
                      <a:pPr marL="285750" indent="-285750">
                        <a:lnSpc>
                          <a:spcPct val="100000"/>
                        </a:lnSpc>
                        <a:buFont typeface="Arial" panose="020B0604020202020204" pitchFamily="34" charset="0"/>
                        <a:buChar char="•"/>
                      </a:pPr>
                      <a:r>
                        <a:rPr lang="en-US" sz="1600" dirty="0"/>
                        <a:t>Elect $5,000 increments up to $250,000 maximum </a:t>
                      </a:r>
                      <a:r>
                        <a:rPr lang="en-US" sz="1400" dirty="0"/>
                        <a:t>(not to exceed 100% of employee’s basic and supplemental</a:t>
                      </a:r>
                      <a:r>
                        <a:rPr lang="en-US" sz="1400" baseline="0" dirty="0"/>
                        <a:t> coverage)</a:t>
                      </a:r>
                      <a:endParaRPr lang="en-US" sz="1400" dirty="0"/>
                    </a:p>
                    <a:p>
                      <a:pPr marL="285750" indent="-285750">
                        <a:lnSpc>
                          <a:spcPct val="150000"/>
                        </a:lnSpc>
                        <a:buFont typeface="Arial" panose="020B0604020202020204" pitchFamily="34" charset="0"/>
                        <a:buChar char="•"/>
                      </a:pPr>
                      <a:r>
                        <a:rPr lang="en-US" sz="1600" baseline="0" dirty="0"/>
                        <a:t>Spouse rates based on employee’s age</a:t>
                      </a:r>
                    </a:p>
                  </a:txBody>
                  <a:tcPr/>
                </a:tc>
                <a:extLst>
                  <a:ext uri="{0D108BD9-81ED-4DB2-BD59-A6C34878D82A}">
                    <a16:rowId xmlns:a16="http://schemas.microsoft.com/office/drawing/2014/main" xmlns="" val="3896570748"/>
                  </a:ext>
                </a:extLst>
              </a:tr>
            </a:tbl>
          </a:graphicData>
        </a:graphic>
      </p:graphicFrame>
    </p:spTree>
    <p:extLst>
      <p:ext uri="{BB962C8B-B14F-4D97-AF65-F5344CB8AC3E}">
        <p14:creationId xmlns:p14="http://schemas.microsoft.com/office/powerpoint/2010/main" val="242064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6</a:t>
            </a:fld>
            <a:endParaRPr lang="en-US" sz="900"/>
          </a:p>
        </p:txBody>
      </p:sp>
      <p:sp>
        <p:nvSpPr>
          <p:cNvPr id="3" name="Title 2"/>
          <p:cNvSpPr>
            <a:spLocks noGrp="1"/>
          </p:cNvSpPr>
          <p:nvPr>
            <p:ph type="title"/>
          </p:nvPr>
        </p:nvSpPr>
        <p:spPr/>
        <p:txBody>
          <a:bodyPr/>
          <a:lstStyle/>
          <a:p>
            <a:r>
              <a:rPr lang="en-US" dirty="0"/>
              <a:t>Supplemental Life Insurance (continued)</a:t>
            </a:r>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534063168"/>
              </p:ext>
            </p:extLst>
          </p:nvPr>
        </p:nvGraphicFramePr>
        <p:xfrm>
          <a:off x="495300" y="1928121"/>
          <a:ext cx="8229600" cy="347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495300" y="5742998"/>
            <a:ext cx="8229600" cy="646331"/>
          </a:xfrm>
          <a:prstGeom prst="rect">
            <a:avLst/>
          </a:prstGeom>
        </p:spPr>
        <p:txBody>
          <a:bodyPr wrap="square">
            <a:spAutoFit/>
          </a:bodyPr>
          <a:lstStyle/>
          <a:p>
            <a:pPr lvl="0" algn="ctr">
              <a:spcBef>
                <a:spcPct val="20000"/>
              </a:spcBef>
              <a:buClr>
                <a:srgbClr val="009BA7"/>
              </a:buClr>
            </a:pPr>
            <a:r>
              <a:rPr lang="en-US" sz="1800" b="1" kern="0" dirty="0">
                <a:solidFill>
                  <a:srgbClr val="000000"/>
                </a:solidFill>
                <a:latin typeface="Arial"/>
                <a:ea typeface="ＭＳ Ｐゴシック" charset="-128"/>
              </a:rPr>
              <a:t>New Hire/Qualified Status Change and Annual Enrollment: </a:t>
            </a:r>
          </a:p>
          <a:p>
            <a:pPr lvl="0" algn="ctr">
              <a:spcBef>
                <a:spcPts val="0"/>
              </a:spcBef>
              <a:buClr>
                <a:srgbClr val="009BA7"/>
              </a:buClr>
            </a:pPr>
            <a:r>
              <a:rPr lang="en-US" sz="1800" kern="0" dirty="0">
                <a:solidFill>
                  <a:srgbClr val="000000"/>
                </a:solidFill>
                <a:latin typeface="Arial"/>
                <a:ea typeface="ＭＳ Ｐゴシック" charset="-128"/>
              </a:rPr>
              <a:t>Elect without health questions!</a:t>
            </a:r>
          </a:p>
        </p:txBody>
      </p:sp>
      <p:sp>
        <p:nvSpPr>
          <p:cNvPr id="4" name="TextBox 3"/>
          <p:cNvSpPr txBox="1"/>
          <p:nvPr/>
        </p:nvSpPr>
        <p:spPr>
          <a:xfrm>
            <a:off x="4849403" y="2853367"/>
            <a:ext cx="3595955" cy="2708434"/>
          </a:xfrm>
          <a:prstGeom prst="rect">
            <a:avLst/>
          </a:prstGeom>
          <a:noFill/>
        </p:spPr>
        <p:txBody>
          <a:bodyPr wrap="square" rtlCol="0">
            <a:spAutoFit/>
          </a:bodyPr>
          <a:lstStyle/>
          <a:p>
            <a:pPr lvl="0" algn="ctr">
              <a:spcAft>
                <a:spcPts val="600"/>
              </a:spcAft>
            </a:pPr>
            <a:r>
              <a:rPr lang="en-US" sz="1800" b="1" dirty="0">
                <a:latin typeface="+mj-lt"/>
              </a:rPr>
              <a:t>*First Newborn Child</a:t>
            </a:r>
          </a:p>
          <a:p>
            <a:pPr lvl="0" algn="ctr">
              <a:spcAft>
                <a:spcPts val="1200"/>
              </a:spcAft>
            </a:pPr>
            <a:r>
              <a:rPr lang="en-US" sz="1800" b="1" dirty="0">
                <a:latin typeface="+mj-lt"/>
              </a:rPr>
              <a:t> </a:t>
            </a:r>
            <a:r>
              <a:rPr lang="en-US" sz="1800" dirty="0">
                <a:latin typeface="+mj-lt"/>
              </a:rPr>
              <a:t>is automatically covered for $1,000. To continue coverage, child life must be elected within 31 days from birth, otherwise coverage will terminate at the end of the 31 day period.</a:t>
            </a:r>
          </a:p>
          <a:p>
            <a:endParaRPr lang="en-US" dirty="0"/>
          </a:p>
        </p:txBody>
      </p:sp>
    </p:spTree>
    <p:extLst>
      <p:ext uri="{BB962C8B-B14F-4D97-AF65-F5344CB8AC3E}">
        <p14:creationId xmlns:p14="http://schemas.microsoft.com/office/powerpoint/2010/main" val="362843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A49101-B0B4-4876-A645-F3811FDF18DA}" type="slidenum">
              <a:rPr lang="en-US" smtClean="0"/>
              <a:pPr/>
              <a:t>7</a:t>
            </a:fld>
            <a:endParaRPr lang="en-US" sz="900"/>
          </a:p>
        </p:txBody>
      </p:sp>
      <p:sp>
        <p:nvSpPr>
          <p:cNvPr id="5" name="Title 4"/>
          <p:cNvSpPr>
            <a:spLocks noGrp="1"/>
          </p:cNvSpPr>
          <p:nvPr>
            <p:ph type="title"/>
          </p:nvPr>
        </p:nvSpPr>
        <p:spPr>
          <a:xfrm>
            <a:off x="457200" y="1219200"/>
            <a:ext cx="8229600" cy="518160"/>
          </a:xfrm>
        </p:spPr>
        <p:txBody>
          <a:bodyPr>
            <a:normAutofit fontScale="90000"/>
          </a:bodyPr>
          <a:lstStyle/>
          <a:p>
            <a:r>
              <a:rPr lang="en-US" dirty="0"/>
              <a:t>Annual Enrollment Guaranteed Issue Opportunity</a:t>
            </a:r>
          </a:p>
        </p:txBody>
      </p:sp>
      <p:sp>
        <p:nvSpPr>
          <p:cNvPr id="7" name="Text Placeholder 3"/>
          <p:cNvSpPr txBox="1">
            <a:spLocks/>
          </p:cNvSpPr>
          <p:nvPr/>
        </p:nvSpPr>
        <p:spPr>
          <a:xfrm>
            <a:off x="457200" y="1799714"/>
            <a:ext cx="8229600" cy="666084"/>
          </a:xfrm>
          <a:prstGeom prst="rect">
            <a:avLst/>
          </a:prstGeom>
        </p:spPr>
        <p:txBody>
          <a:bodyPr/>
          <a:lstStyle>
            <a:lvl1pPr marL="230188" indent="-230188" algn="l" rtl="0" eaLnBrk="1" fontAlgn="base" hangingPunct="1">
              <a:spcBef>
                <a:spcPct val="20000"/>
              </a:spcBef>
              <a:spcAft>
                <a:spcPct val="0"/>
              </a:spcAft>
              <a:buFont typeface="Times" pitchFamily="96" charset="0"/>
              <a:buChar char="•"/>
              <a:defRPr sz="22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0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18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pPr marL="0" indent="0">
              <a:buNone/>
            </a:pPr>
            <a:r>
              <a:rPr lang="en-US" sz="2000" b="1" kern="0" dirty="0"/>
              <a:t>Enroll during open enrollment without health questions</a:t>
            </a:r>
          </a:p>
          <a:p>
            <a:pPr marL="0" indent="0">
              <a:buNone/>
            </a:pPr>
            <a:r>
              <a:rPr lang="en-US" sz="1800" kern="0" dirty="0"/>
              <a:t>The following options are available without needing to provide evidence of insurability!</a:t>
            </a:r>
            <a:endParaRPr lang="en-US" sz="1800" b="1" kern="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069049396"/>
              </p:ext>
            </p:extLst>
          </p:nvPr>
        </p:nvGraphicFramePr>
        <p:xfrm>
          <a:off x="375560" y="2998875"/>
          <a:ext cx="8469079" cy="2166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02224" y="5301147"/>
            <a:ext cx="8184576" cy="1648528"/>
          </a:xfrm>
          <a:prstGeom prst="rect">
            <a:avLst/>
          </a:prstGeom>
          <a:noFill/>
        </p:spPr>
        <p:txBody>
          <a:bodyPr wrap="square" rtlCol="0">
            <a:spAutoFit/>
          </a:bodyPr>
          <a:lstStyle/>
          <a:p>
            <a:pPr>
              <a:lnSpc>
                <a:spcPct val="150000"/>
              </a:lnSpc>
            </a:pPr>
            <a:r>
              <a:rPr lang="en-US" sz="1600" b="1" dirty="0">
                <a:latin typeface="+mn-lt"/>
              </a:rPr>
              <a:t>*</a:t>
            </a:r>
            <a:r>
              <a:rPr lang="en-US" sz="1600" dirty="0">
                <a:latin typeface="+mn-lt"/>
              </a:rPr>
              <a:t>Maximum guaranteed amount </a:t>
            </a:r>
            <a:r>
              <a:rPr lang="en-US" sz="1600" b="1" dirty="0">
                <a:latin typeface="+mn-lt"/>
              </a:rPr>
              <a:t>includes</a:t>
            </a:r>
            <a:r>
              <a:rPr lang="en-US" sz="1600" dirty="0">
                <a:latin typeface="+mn-lt"/>
              </a:rPr>
              <a:t> coverage currently in force. </a:t>
            </a:r>
          </a:p>
          <a:p>
            <a:endParaRPr lang="en-US" sz="800" dirty="0">
              <a:latin typeface="+mn-lt"/>
            </a:endParaRPr>
          </a:p>
          <a:p>
            <a:r>
              <a:rPr lang="en-US" sz="1600" dirty="0">
                <a:latin typeface="+mn-lt"/>
              </a:rPr>
              <a:t>Employees enrolling beyond $25,000 or for amounts that exceed $300,000 will require evidence of insurability and underwriting approval.</a:t>
            </a:r>
          </a:p>
          <a:p>
            <a:r>
              <a:rPr lang="en-US" sz="1600" dirty="0">
                <a:latin typeface="+mn-lt"/>
              </a:rPr>
              <a:t>Enrolling your spouse will require evidence of insurability and underwriting approval. </a:t>
            </a:r>
          </a:p>
          <a:p>
            <a:pPr>
              <a:lnSpc>
                <a:spcPct val="150000"/>
              </a:lnSpc>
            </a:pPr>
            <a:endParaRPr lang="en-US" sz="1600" dirty="0"/>
          </a:p>
        </p:txBody>
      </p:sp>
    </p:spTree>
    <p:extLst>
      <p:ext uri="{BB962C8B-B14F-4D97-AF65-F5344CB8AC3E}">
        <p14:creationId xmlns:p14="http://schemas.microsoft.com/office/powerpoint/2010/main" val="227218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002CCB-F2DD-4C35-9AAB-4F487BD88620}" type="slidenum">
              <a:rPr kumimoji="0" lang="en-US" sz="1000" b="1"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US" sz="900" b="1" i="0" u="none" strike="noStrike" kern="1200" cap="none" spc="0" normalizeH="0" baseline="0" noProof="0">
              <a:ln>
                <a:noFill/>
              </a:ln>
              <a:solidFill>
                <a:srgbClr val="000000"/>
              </a:solidFill>
              <a:effectLst/>
              <a:uLnTx/>
              <a:uFillTx/>
              <a:latin typeface="Arial" pitchFamily="96" charset="0"/>
              <a:cs typeface="Arial" pitchFamily="96" charset="0"/>
            </a:endParaRPr>
          </a:p>
        </p:txBody>
      </p:sp>
      <p:sp>
        <p:nvSpPr>
          <p:cNvPr id="3" name="Title 2"/>
          <p:cNvSpPr>
            <a:spLocks noGrp="1"/>
          </p:cNvSpPr>
          <p:nvPr>
            <p:ph type="title"/>
          </p:nvPr>
        </p:nvSpPr>
        <p:spPr>
          <a:xfrm>
            <a:off x="457200" y="2133600"/>
            <a:ext cx="8528858" cy="1004010"/>
          </a:xfrm>
        </p:spPr>
        <p:txBody>
          <a:bodyPr/>
          <a:lstStyle/>
          <a:p>
            <a:r>
              <a:rPr lang="en-US" dirty="0"/>
              <a:t>Value Added Services and Resources</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b="0" dirty="0" err="1"/>
              <a:t>Securian</a:t>
            </a:r>
            <a:r>
              <a:rPr lang="en-US" b="0" dirty="0"/>
              <a:t> Financial Group, Inc. </a:t>
            </a:r>
          </a:p>
        </p:txBody>
      </p:sp>
    </p:spTree>
    <p:extLst>
      <p:ext uri="{BB962C8B-B14F-4D97-AF65-F5344CB8AC3E}">
        <p14:creationId xmlns:p14="http://schemas.microsoft.com/office/powerpoint/2010/main" val="302913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9</a:t>
            </a:fld>
            <a:endParaRPr lang="en-US" sz="900"/>
          </a:p>
        </p:txBody>
      </p:sp>
      <p:sp>
        <p:nvSpPr>
          <p:cNvPr id="3" name="Title 2"/>
          <p:cNvSpPr>
            <a:spLocks noGrp="1"/>
          </p:cNvSpPr>
          <p:nvPr>
            <p:ph type="title"/>
          </p:nvPr>
        </p:nvSpPr>
        <p:spPr>
          <a:xfrm>
            <a:off x="457200" y="1159296"/>
            <a:ext cx="8229600" cy="468284"/>
          </a:xfrm>
        </p:spPr>
        <p:txBody>
          <a:bodyPr>
            <a:normAutofit/>
          </a:bodyPr>
          <a:lstStyle/>
          <a:p>
            <a:r>
              <a:rPr lang="en-US" sz="3200" dirty="0"/>
              <a:t>Lifestyle Benefits</a:t>
            </a:r>
          </a:p>
        </p:txBody>
      </p:sp>
      <p:sp>
        <p:nvSpPr>
          <p:cNvPr id="9" name="Text Placeholder 3"/>
          <p:cNvSpPr txBox="1">
            <a:spLocks/>
          </p:cNvSpPr>
          <p:nvPr/>
        </p:nvSpPr>
        <p:spPr>
          <a:xfrm>
            <a:off x="457200" y="1556183"/>
            <a:ext cx="8229600" cy="304800"/>
          </a:xfrm>
          <a:prstGeom prst="rect">
            <a:avLst/>
          </a:prstGeom>
        </p:spPr>
        <p:txBody>
          <a:bodyPr lIns="0"/>
          <a:lstStyle>
            <a:lvl1pPr marL="230188" indent="-230188" algn="l" rtl="0" eaLnBrk="1" fontAlgn="base" hangingPunct="1">
              <a:spcBef>
                <a:spcPct val="20000"/>
              </a:spcBef>
              <a:spcAft>
                <a:spcPct val="0"/>
              </a:spcAft>
              <a:buFont typeface="Times" pitchFamily="96" charset="0"/>
              <a:buChar char="•"/>
              <a:defRPr sz="22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0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18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pPr marL="0" indent="0">
              <a:buNone/>
            </a:pPr>
            <a:r>
              <a:rPr lang="en-US" sz="2000" b="1" kern="0" dirty="0"/>
              <a:t>No additional cost for Life Insurance participants</a:t>
            </a:r>
          </a:p>
        </p:txBody>
      </p:sp>
      <p:pic>
        <p:nvPicPr>
          <p:cNvPr id="4" name="Picture 3"/>
          <p:cNvPicPr>
            <a:picLocks noChangeAspect="1"/>
          </p:cNvPicPr>
          <p:nvPr/>
        </p:nvPicPr>
        <p:blipFill>
          <a:blip r:embed="rId2"/>
          <a:stretch>
            <a:fillRect/>
          </a:stretch>
        </p:blipFill>
        <p:spPr>
          <a:xfrm>
            <a:off x="586081" y="1984698"/>
            <a:ext cx="7986419" cy="4568502"/>
          </a:xfrm>
          <a:prstGeom prst="rect">
            <a:avLst/>
          </a:prstGeom>
        </p:spPr>
      </p:pic>
    </p:spTree>
    <p:extLst>
      <p:ext uri="{BB962C8B-B14F-4D97-AF65-F5344CB8AC3E}">
        <p14:creationId xmlns:p14="http://schemas.microsoft.com/office/powerpoint/2010/main" val="4101070432"/>
      </p:ext>
    </p:extLst>
  </p:cSld>
  <p:clrMapOvr>
    <a:masterClrMapping/>
  </p:clrMapOvr>
</p:sld>
</file>

<file path=ppt/theme/theme1.xml><?xml version="1.0" encoding="utf-8"?>
<a:theme xmlns:a="http://schemas.openxmlformats.org/drawingml/2006/main" name="Sec_ppt">
  <a:themeElements>
    <a:clrScheme name="Ochs">
      <a:dk1>
        <a:srgbClr val="000000"/>
      </a:dk1>
      <a:lt1>
        <a:srgbClr val="FFFFFF"/>
      </a:lt1>
      <a:dk2>
        <a:srgbClr val="F5BD47"/>
      </a:dk2>
      <a:lt2>
        <a:srgbClr val="C9D8DE"/>
      </a:lt2>
      <a:accent1>
        <a:srgbClr val="009BA7"/>
      </a:accent1>
      <a:accent2>
        <a:srgbClr val="D2282E"/>
      </a:accent2>
      <a:accent3>
        <a:srgbClr val="F38B00"/>
      </a:accent3>
      <a:accent4>
        <a:srgbClr val="3E3935"/>
      </a:accent4>
      <a:accent5>
        <a:srgbClr val="F5BD47"/>
      </a:accent5>
      <a:accent6>
        <a:srgbClr val="7E8034"/>
      </a:accent6>
      <a:hlink>
        <a:srgbClr val="0E7496"/>
      </a:hlink>
      <a:folHlink>
        <a:srgbClr val="4988A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chs_Standard_Projected.potx" id="{904055B7-92FA-49B5-97A0-E7822FF68535}" vid="{FE19778A-9FA5-43D4-9A4F-DEF1C7ACD6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A91D297D761A44953CC911D21B3E7B" ma:contentTypeVersion="10" ma:contentTypeDescription="Create a new document." ma:contentTypeScope="" ma:versionID="bcdd0f2e0b1b6b86fe06a77e0713060d">
  <xsd:schema xmlns:xsd="http://www.w3.org/2001/XMLSchema" xmlns:xs="http://www.w3.org/2001/XMLSchema" xmlns:p="http://schemas.microsoft.com/office/2006/metadata/properties" xmlns:ns2="ca57dee1-903d-4dd9-a527-456636f2a7a4" targetNamespace="http://schemas.microsoft.com/office/2006/metadata/properties" ma:root="true" ma:fieldsID="24c867ea485eed7a797d1383e756d444" ns2:_="">
    <xsd:import namespace="ca57dee1-903d-4dd9-a527-456636f2a7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57dee1-903d-4dd9-a527-456636f2a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A8C6C5-3090-42BD-A908-3579CDA17FE9}"/>
</file>

<file path=customXml/itemProps2.xml><?xml version="1.0" encoding="utf-8"?>
<ds:datastoreItem xmlns:ds="http://schemas.openxmlformats.org/officeDocument/2006/customXml" ds:itemID="{583AA964-1F05-4968-A36B-62BF2587176E}"/>
</file>

<file path=customXml/itemProps3.xml><?xml version="1.0" encoding="utf-8"?>
<ds:datastoreItem xmlns:ds="http://schemas.openxmlformats.org/officeDocument/2006/customXml" ds:itemID="{7057A067-CC0C-4797-9A3D-12B6C962AF83}"/>
</file>

<file path=docProps/app.xml><?xml version="1.0" encoding="utf-8"?>
<Properties xmlns="http://schemas.openxmlformats.org/officeDocument/2006/extended-properties" xmlns:vt="http://schemas.openxmlformats.org/officeDocument/2006/docPropsVTypes">
  <Template/>
  <TotalTime>4269</TotalTime>
  <Words>952</Words>
  <Application>Microsoft Office PowerPoint</Application>
  <PresentationFormat>On-screen Show (4:3)</PresentationFormat>
  <Paragraphs>167</Paragraphs>
  <Slides>22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ＭＳ Ｐゴシック</vt:lpstr>
      <vt:lpstr>Arial</vt:lpstr>
      <vt:lpstr>Times</vt:lpstr>
      <vt:lpstr>Sec_ppt</vt:lpstr>
      <vt:lpstr>Okaloosa County Board of County Commissioners</vt:lpstr>
      <vt:lpstr>Agenda</vt:lpstr>
      <vt:lpstr>Life Insurance</vt:lpstr>
      <vt:lpstr>Basic Term Life Insurance</vt:lpstr>
      <vt:lpstr>Supplemental Term Life Insurance</vt:lpstr>
      <vt:lpstr>Supplemental Life Insurance (continued)</vt:lpstr>
      <vt:lpstr>Annual Enrollment Guaranteed Issue Opportunity</vt:lpstr>
      <vt:lpstr>Value Added Services and Resources</vt:lpstr>
      <vt:lpstr>Lifestyle Benefits</vt:lpstr>
      <vt:lpstr>EOI and Additional Plan Details</vt:lpstr>
      <vt:lpstr>Evidence of Insurability</vt:lpstr>
      <vt:lpstr>Evidence of Insurability</vt:lpstr>
      <vt:lpstr>Accelerated Benefit (Living Benefit)</vt:lpstr>
      <vt:lpstr>Waiver of Premium (Disability Waiver)</vt:lpstr>
      <vt:lpstr>Portability or Conversion</vt:lpstr>
      <vt:lpstr>Long Term Disability</vt:lpstr>
      <vt:lpstr>Core Long Term Disability Insurance</vt:lpstr>
      <vt:lpstr>Buy-Up Long Term Disability Insurance</vt:lpstr>
      <vt:lpstr>Value Added Services and Resources</vt:lpstr>
      <vt:lpstr>Employee Assistance and Identity Theft</vt:lpstr>
      <vt:lpstr>PowerPoint Presentation</vt:lpstr>
      <vt:lpstr>PowerPoint Presentation</vt:lpstr>
    </vt:vector>
  </TitlesOfParts>
  <Company>Securian Financial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Corrina Boehm</dc:creator>
  <cp:lastModifiedBy>Karen Luciano</cp:lastModifiedBy>
  <cp:revision>171</cp:revision>
  <cp:lastPrinted>2014-06-11T14:46:15Z</cp:lastPrinted>
  <dcterms:created xsi:type="dcterms:W3CDTF">2017-07-20T23:29:58Z</dcterms:created>
  <dcterms:modified xsi:type="dcterms:W3CDTF">2020-07-07T18:15:38Z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0x010100BBA91D297D761A44953CC911D21B3E7B</vt:lpwstr>
  </property>
</Properties>
</file>